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1" r:id="rId2"/>
    <p:sldId id="284" r:id="rId3"/>
    <p:sldId id="276" r:id="rId4"/>
    <p:sldId id="285" r:id="rId5"/>
    <p:sldId id="278" r:id="rId6"/>
    <p:sldId id="299" r:id="rId7"/>
    <p:sldId id="298" r:id="rId8"/>
    <p:sldId id="262" r:id="rId9"/>
    <p:sldId id="269" r:id="rId10"/>
    <p:sldId id="260" r:id="rId11"/>
    <p:sldId id="261" r:id="rId12"/>
    <p:sldId id="263" r:id="rId13"/>
    <p:sldId id="264" r:id="rId14"/>
    <p:sldId id="296" r:id="rId15"/>
    <p:sldId id="265" r:id="rId16"/>
    <p:sldId id="287" r:id="rId17"/>
    <p:sldId id="288" r:id="rId18"/>
    <p:sldId id="266" r:id="rId19"/>
    <p:sldId id="267" r:id="rId20"/>
    <p:sldId id="268" r:id="rId21"/>
    <p:sldId id="257" r:id="rId22"/>
    <p:sldId id="258" r:id="rId23"/>
    <p:sldId id="259" r:id="rId24"/>
    <p:sldId id="286" r:id="rId25"/>
    <p:sldId id="297"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14219-18FA-4107-889D-C6EA159E6E85}" type="datetimeFigureOut">
              <a:rPr lang="fr-FR" smtClean="0"/>
              <a:t>03/11/2014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9CC03-25D6-4777-B1C2-CF79F872A77E}" type="slidenum">
              <a:rPr lang="fr-FR" smtClean="0"/>
              <a:t>‹N°›</a:t>
            </a:fld>
            <a:endParaRPr lang="fr-FR"/>
          </a:p>
        </p:txBody>
      </p:sp>
    </p:spTree>
    <p:extLst>
      <p:ext uri="{BB962C8B-B14F-4D97-AF65-F5344CB8AC3E}">
        <p14:creationId xmlns:p14="http://schemas.microsoft.com/office/powerpoint/2010/main" val="171009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457261D-286F-4909-A330-B497C5AEF2D2}" type="slidenum">
              <a:rPr lang="fr-FR" smtClean="0">
                <a:latin typeface="Calibri" pitchFamily="34" charset="0"/>
              </a:rPr>
              <a:pPr eaLnBrk="1" fontAlgn="base" hangingPunct="1">
                <a:spcBef>
                  <a:spcPct val="0"/>
                </a:spcBef>
                <a:spcAft>
                  <a:spcPct val="0"/>
                </a:spcAft>
              </a:pPr>
              <a:t>1</a:t>
            </a:fld>
            <a:endParaRPr lang="fr-FR"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03/11/2014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03/11/2014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03/11/2014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03/11/2014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03/11/2014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03/11/2014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03/11/2014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03/11/2014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fermin.alvarez.lopez@esa.in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david.r.mccormick@nasa.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8E9E29-4724-4E8A-9D78-6005476D4594}" type="slidenum">
              <a:rPr lang="fr-FR" smtClean="0">
                <a:solidFill>
                  <a:srgbClr val="898989"/>
                </a:solidFill>
                <a:latin typeface="Calibri" pitchFamily="34" charset="0"/>
              </a:rPr>
              <a:pPr eaLnBrk="1" hangingPunct="1"/>
              <a:t>1</a:t>
            </a:fld>
            <a:endParaRPr lang="fr-FR" dirty="0" smtClean="0">
              <a:solidFill>
                <a:srgbClr val="898989"/>
              </a:solidFill>
              <a:latin typeface="Calibri" pitchFamily="34" charset="0"/>
            </a:endParaRPr>
          </a:p>
        </p:txBody>
      </p:sp>
      <p:sp>
        <p:nvSpPr>
          <p:cNvPr id="4099" name="Text Box 4"/>
          <p:cNvSpPr txBox="1">
            <a:spLocks noChangeArrowheads="1"/>
          </p:cNvSpPr>
          <p:nvPr/>
        </p:nvSpPr>
        <p:spPr bwMode="auto">
          <a:xfrm>
            <a:off x="1246653" y="3823300"/>
            <a:ext cx="663771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i="1" dirty="0" smtClean="0"/>
              <a:t>	Richard Biancale	    </a:t>
            </a:r>
            <a:r>
              <a:rPr lang="fr-FR" sz="1400" i="1" dirty="0" smtClean="0"/>
              <a:t>Directeur Exécutif </a:t>
            </a:r>
          </a:p>
          <a:p>
            <a:pPr eaLnBrk="1" hangingPunct="1"/>
            <a:r>
              <a:rPr lang="fr-FR" i="1" dirty="0" smtClean="0"/>
              <a:t>	Pierre Exertier	    </a:t>
            </a:r>
            <a:r>
              <a:rPr lang="fr-FR" sz="1400" i="1" dirty="0" smtClean="0"/>
              <a:t>Président </a:t>
            </a:r>
            <a:r>
              <a:rPr lang="fr-FR" sz="1400" i="1" dirty="0"/>
              <a:t>du Conseil </a:t>
            </a:r>
            <a:r>
              <a:rPr lang="fr-FR" sz="1400" i="1" dirty="0" smtClean="0"/>
              <a:t>Scientifique</a:t>
            </a:r>
          </a:p>
          <a:p>
            <a:pPr eaLnBrk="1" hangingPunct="1"/>
            <a:endParaRPr lang="fr-FR" sz="2000" i="1" dirty="0"/>
          </a:p>
          <a:p>
            <a:pPr algn="ctr" eaLnBrk="1" hangingPunct="1"/>
            <a:r>
              <a:rPr lang="fr-FR" sz="2000" b="1" dirty="0" smtClean="0"/>
              <a:t>Groupe de Recherche de Géodésie Spatiale (GRGS)</a:t>
            </a:r>
          </a:p>
        </p:txBody>
      </p:sp>
      <p:sp>
        <p:nvSpPr>
          <p:cNvPr id="4100" name="Text Box 5"/>
          <p:cNvSpPr txBox="1">
            <a:spLocks noChangeArrowheads="1"/>
          </p:cNvSpPr>
          <p:nvPr/>
        </p:nvSpPr>
        <p:spPr bwMode="auto">
          <a:xfrm>
            <a:off x="313587" y="1991742"/>
            <a:ext cx="84930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3200" b="1" i="1" dirty="0" smtClean="0"/>
              <a:t>Un Observatoire Géodésique Fondamental</a:t>
            </a:r>
          </a:p>
          <a:p>
            <a:pPr algn="ctr" eaLnBrk="1" hangingPunct="1"/>
            <a:r>
              <a:rPr lang="fr-FR" sz="3200" b="1" i="1" dirty="0" smtClean="0"/>
              <a:t>à Tahiti</a:t>
            </a:r>
          </a:p>
        </p:txBody>
      </p:sp>
      <p:pic>
        <p:nvPicPr>
          <p:cNvPr id="4103" name="Picture 19" descr="GRGS-2008-officiel-tr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77788"/>
            <a:ext cx="10795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2" descr="D:\DONNEES\GRGS\Ecole Eté\bandea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5" y="6630988"/>
            <a:ext cx="399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1"/>
          <p:cNvSpPr txBox="1">
            <a:spLocks noChangeArrowheads="1"/>
          </p:cNvSpPr>
          <p:nvPr/>
        </p:nvSpPr>
        <p:spPr bwMode="auto">
          <a:xfrm>
            <a:off x="468313" y="6597650"/>
            <a:ext cx="399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1000" i="1" dirty="0" smtClean="0">
                <a:solidFill>
                  <a:schemeClr val="bg1"/>
                </a:solidFill>
              </a:rPr>
              <a:t>Un</a:t>
            </a:r>
            <a:r>
              <a:rPr lang="fr-FR" sz="1000" i="1" baseline="0" dirty="0" smtClean="0">
                <a:solidFill>
                  <a:schemeClr val="bg1"/>
                </a:solidFill>
              </a:rPr>
              <a:t> Observatoire Géodésique Fondamental à Tahiti, 2014</a:t>
            </a:r>
            <a:endParaRPr lang="fr-FR" sz="1000" i="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ONNEES\OGF\Tahiti_2014\ile_Tahi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48675" cy="5187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022" y="2348880"/>
            <a:ext cx="345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1547" y="2824956"/>
            <a:ext cx="345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291866" y="332656"/>
            <a:ext cx="15023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Les sites</a:t>
            </a:r>
            <a:endParaRPr lang="fr-FR" sz="2400" b="1" dirty="0"/>
          </a:p>
        </p:txBody>
      </p:sp>
    </p:spTree>
    <p:extLst>
      <p:ext uri="{BB962C8B-B14F-4D97-AF65-F5344CB8AC3E}">
        <p14:creationId xmlns:p14="http://schemas.microsoft.com/office/powerpoint/2010/main" val="3665316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D:\DONNEES\OGF\Tahiti_2014\terrain_T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85391"/>
            <a:ext cx="7924800" cy="55959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628298" y="332656"/>
            <a:ext cx="4375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Le site de Tahiti Nui Telecom</a:t>
            </a:r>
            <a:endParaRPr lang="fr-FR" sz="2400" b="1" dirty="0"/>
          </a:p>
        </p:txBody>
      </p:sp>
    </p:spTree>
    <p:extLst>
      <p:ext uri="{BB962C8B-B14F-4D97-AF65-F5344CB8AC3E}">
        <p14:creationId xmlns:p14="http://schemas.microsoft.com/office/powerpoint/2010/main" val="3693963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DONNEES\OGF\Tahiti_2014\baatiment_T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764704"/>
            <a:ext cx="7900987" cy="5583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628298" y="332656"/>
            <a:ext cx="4375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Le site de Tahiti Nui Telecom</a:t>
            </a:r>
            <a:endParaRPr lang="fr-FR" sz="2400" b="1" dirty="0"/>
          </a:p>
        </p:txBody>
      </p:sp>
    </p:spTree>
    <p:extLst>
      <p:ext uri="{BB962C8B-B14F-4D97-AF65-F5344CB8AC3E}">
        <p14:creationId xmlns:p14="http://schemas.microsoft.com/office/powerpoint/2010/main" val="1322170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D:\DONNEES\OGF\Tahiti_2014\plan_T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652463"/>
            <a:ext cx="7858125" cy="555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288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NNEES\OGF\Tahiti_2014\reseau_TT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75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ONNEES\OGF\Tahiti_2014\TTC_Noum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653136"/>
            <a:ext cx="1646237" cy="987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1642163" y="2708920"/>
            <a:ext cx="1584325" cy="914400"/>
            <a:chOff x="1642163" y="2708920"/>
            <a:chExt cx="1584325" cy="914400"/>
          </a:xfrm>
        </p:grpSpPr>
        <p:pic>
          <p:nvPicPr>
            <p:cNvPr id="1027" name="Picture 3" descr="D:\DONNEES\OGF\Tahiti_2014\TTC_Kouro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163" y="2708920"/>
              <a:ext cx="1584325"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555776" y="3401998"/>
              <a:ext cx="648072" cy="184666"/>
            </a:xfrm>
            <a:prstGeom prst="rect">
              <a:avLst/>
            </a:prstGeom>
            <a:noFill/>
          </p:spPr>
          <p:txBody>
            <a:bodyPr wrap="square" rtlCol="0">
              <a:spAutoFit/>
            </a:bodyPr>
            <a:lstStyle/>
            <a:p>
              <a:r>
                <a:rPr lang="fr-FR" sz="600" dirty="0" smtClean="0">
                  <a:solidFill>
                    <a:schemeClr val="bg1"/>
                  </a:solidFill>
                </a:rPr>
                <a:t>TTC Kourou</a:t>
              </a:r>
              <a:endParaRPr lang="fr-FR" sz="600" dirty="0">
                <a:solidFill>
                  <a:schemeClr val="bg1"/>
                </a:solidFill>
              </a:endParaRPr>
            </a:p>
          </p:txBody>
        </p:sp>
      </p:grpSp>
    </p:spTree>
    <p:extLst>
      <p:ext uri="{BB962C8B-B14F-4D97-AF65-F5344CB8AC3E}">
        <p14:creationId xmlns:p14="http://schemas.microsoft.com/office/powerpoint/2010/main" val="1134858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ONNEES\OGF\Tahiti_2014\tour_horiz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347663"/>
            <a:ext cx="8716963"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76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53891"/>
            <a:ext cx="8640960" cy="5355312"/>
          </a:xfrm>
          <a:prstGeom prst="rect">
            <a:avLst/>
          </a:prstGeom>
        </p:spPr>
        <p:txBody>
          <a:bodyPr wrap="square">
            <a:spAutoFit/>
          </a:bodyPr>
          <a:lstStyle/>
          <a:p>
            <a:pPr algn="just"/>
            <a:r>
              <a:rPr lang="fr-FR" dirty="0" smtClean="0"/>
              <a:t>Idéalement, un </a:t>
            </a:r>
            <a:r>
              <a:rPr lang="fr-FR" i="1" dirty="0" err="1" smtClean="0"/>
              <a:t>Core</a:t>
            </a:r>
            <a:r>
              <a:rPr lang="fr-FR" i="1" dirty="0" smtClean="0"/>
              <a:t> site</a:t>
            </a:r>
            <a:r>
              <a:rPr lang="fr-FR" dirty="0" smtClean="0"/>
              <a:t> doit répondre aux exigences suivantes, entre autres :</a:t>
            </a:r>
          </a:p>
          <a:p>
            <a:pPr marL="742950" lvl="1" indent="-285750" algn="just">
              <a:buFont typeface="Arial" panose="020B0604020202020204" pitchFamily="34" charset="0"/>
              <a:buChar char="•"/>
            </a:pPr>
            <a:r>
              <a:rPr lang="fr-FR" dirty="0" smtClean="0"/>
              <a:t>avoir une superficie d’au moins 2 ha de façon à éloigner émetteur (DORIS) et récepteur (VLBI) pour éviter des perturbations potentielles,</a:t>
            </a:r>
            <a:endParaRPr lang="fr-FR" dirty="0"/>
          </a:p>
          <a:p>
            <a:pPr marL="742950" lvl="1" indent="-285750" algn="just">
              <a:buFont typeface="Arial" panose="020B0604020202020204" pitchFamily="34" charset="0"/>
              <a:buChar char="•"/>
            </a:pPr>
            <a:r>
              <a:rPr lang="fr-FR" dirty="0" smtClean="0"/>
              <a:t>être implanté sur un terrain relativement plat et sécurisé, sans masque au dessus de 10 degrés d’élévation et géologiquement stable,</a:t>
            </a:r>
          </a:p>
          <a:p>
            <a:pPr marL="742950" lvl="1" indent="-285750" algn="just">
              <a:buFont typeface="Arial" panose="020B0604020202020204" pitchFamily="34" charset="0"/>
              <a:buChar char="•"/>
            </a:pPr>
            <a:r>
              <a:rPr lang="fr-FR" dirty="0" smtClean="0"/>
              <a:t>être facilement accessible par la voirie (pour une antenne de 12 m),</a:t>
            </a:r>
          </a:p>
          <a:p>
            <a:pPr marL="742950" lvl="1" indent="-285750" algn="just">
              <a:buFont typeface="Arial" panose="020B0604020202020204" pitchFamily="34" charset="0"/>
              <a:buChar char="•"/>
            </a:pPr>
            <a:r>
              <a:rPr lang="fr-FR" dirty="0" smtClean="0"/>
              <a:t>pouvoir disposer d’une puissance électrique assurée de plus de 120 kW,</a:t>
            </a:r>
          </a:p>
          <a:p>
            <a:pPr marL="742950" lvl="1" indent="-285750" algn="just">
              <a:buFont typeface="Arial" panose="020B0604020202020204" pitchFamily="34" charset="0"/>
              <a:buChar char="•"/>
            </a:pPr>
            <a:r>
              <a:rPr lang="fr-FR" dirty="0"/>
              <a:t>ê</a:t>
            </a:r>
            <a:r>
              <a:rPr lang="fr-FR" dirty="0" smtClean="0"/>
              <a:t>tre connecté à la fibre optique pour des transferts de données en temps réel (4Gb/s)…</a:t>
            </a:r>
            <a:endParaRPr lang="fr-FR" dirty="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a:p>
          <a:p>
            <a:pPr algn="just"/>
            <a:endParaRPr lang="fr-FR" dirty="0" smtClean="0"/>
          </a:p>
          <a:p>
            <a:pPr algn="just"/>
            <a:r>
              <a:rPr lang="fr-FR" dirty="0"/>
              <a:t>U</a:t>
            </a:r>
            <a:r>
              <a:rPr lang="fr-FR" dirty="0" smtClean="0"/>
              <a:t>n Observatoire Géodésique Fondamental, bien que grandement automatisé, requiert le personnel nécessaire </a:t>
            </a:r>
            <a:r>
              <a:rPr lang="fr-FR" dirty="0"/>
              <a:t>à</a:t>
            </a:r>
            <a:r>
              <a:rPr lang="fr-FR" dirty="0" smtClean="0"/>
              <a:t> assurer les observations en continu, si possible 24 heures par jour et 7 jours par semaine.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70538"/>
            <a:ext cx="4680520" cy="170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291866" y="332656"/>
            <a:ext cx="22676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L’implantation</a:t>
            </a:r>
            <a:endParaRPr lang="fr-FR" sz="2400" b="1" dirty="0"/>
          </a:p>
        </p:txBody>
      </p:sp>
    </p:spTree>
    <p:extLst>
      <p:ext uri="{BB962C8B-B14F-4D97-AF65-F5344CB8AC3E}">
        <p14:creationId xmlns:p14="http://schemas.microsoft.com/office/powerpoint/2010/main" val="3714749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27769"/>
            <a:ext cx="8640960" cy="4247317"/>
          </a:xfrm>
          <a:prstGeom prst="rect">
            <a:avLst/>
          </a:prstGeom>
        </p:spPr>
        <p:txBody>
          <a:bodyPr wrap="square">
            <a:spAutoFit/>
          </a:bodyPr>
          <a:lstStyle/>
          <a:p>
            <a:r>
              <a:rPr lang="fr-FR" dirty="0"/>
              <a:t>Le site de </a:t>
            </a:r>
            <a:r>
              <a:rPr lang="fr-FR" dirty="0" err="1"/>
              <a:t>Papenoo</a:t>
            </a:r>
            <a:r>
              <a:rPr lang="fr-FR" dirty="0"/>
              <a:t> bénéficie d’une protection naturelle et physique reconnue. Il abrite déjà la station maîtresse de réception satellitaire, la station au sol du système de géo positionnement </a:t>
            </a:r>
            <a:r>
              <a:rPr lang="fr-FR" dirty="0" err="1"/>
              <a:t>Galiléo</a:t>
            </a:r>
            <a:r>
              <a:rPr lang="fr-FR" dirty="0"/>
              <a:t> ainsi que l’extrémité tahitienne du câble sous-marin international </a:t>
            </a:r>
            <a:r>
              <a:rPr lang="fr-FR" dirty="0" err="1"/>
              <a:t>Honotua</a:t>
            </a:r>
            <a:r>
              <a:rPr lang="fr-FR" dirty="0"/>
              <a:t> en provenance d’Hawaii</a:t>
            </a:r>
            <a:r>
              <a:rPr lang="fr-FR" dirty="0" smtClean="0"/>
              <a:t>.</a:t>
            </a:r>
          </a:p>
          <a:p>
            <a:endParaRPr lang="fr-FR" dirty="0"/>
          </a:p>
          <a:p>
            <a:r>
              <a:rPr lang="fr-FR" dirty="0"/>
              <a:t>Les installations sont reliées à une ligne haute-tension de 14 400 volts et disposent de deux groupes électrogènes de secours d’une puissance de 630 </a:t>
            </a:r>
            <a:r>
              <a:rPr lang="fr-FR" dirty="0" err="1"/>
              <a:t>kva</a:t>
            </a:r>
            <a:r>
              <a:rPr lang="fr-FR" dirty="0"/>
              <a:t> chacun, associés à deux onduleurs avec des jeux de batteries et deux réservoirs de gazole de 18 000 litres, permettant une autonomie énergétique d’un mois. </a:t>
            </a:r>
            <a:endParaRPr lang="fr-FR" dirty="0" smtClean="0"/>
          </a:p>
          <a:p>
            <a:endParaRPr lang="fr-FR" dirty="0"/>
          </a:p>
          <a:p>
            <a:r>
              <a:rPr lang="fr-FR" dirty="0"/>
              <a:t>Un centre sécurisé de stockage et de traitement de données informatiques (24 baies) est installé dans un bâtiment climatisé aux normes anti cycloniques spécialement dédié, sur le complexe qu’occupe la filiale de l’office des postes et télécommunications chargée de la gestion des communications à l’international, sur les hauteurs de </a:t>
            </a:r>
            <a:r>
              <a:rPr lang="fr-FR" dirty="0" err="1"/>
              <a:t>Papenoo</a:t>
            </a:r>
            <a:r>
              <a:rPr lang="fr-FR" dirty="0"/>
              <a:t>.</a:t>
            </a:r>
          </a:p>
          <a:p>
            <a:r>
              <a:rPr lang="fr-FR" dirty="0"/>
              <a:t> </a:t>
            </a:r>
          </a:p>
        </p:txBody>
      </p:sp>
    </p:spTree>
    <p:extLst>
      <p:ext uri="{BB962C8B-B14F-4D97-AF65-F5344CB8AC3E}">
        <p14:creationId xmlns:p14="http://schemas.microsoft.com/office/powerpoint/2010/main" val="617452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D:\DONNEES\OGF\Tahiti_2014\lettre_TNT.jpg"/>
          <p:cNvPicPr>
            <a:picLocks noChangeAspect="1" noChangeArrowheads="1"/>
          </p:cNvPicPr>
          <p:nvPr/>
        </p:nvPicPr>
        <p:blipFill rotWithShape="1">
          <a:blip r:embed="rId2">
            <a:extLst>
              <a:ext uri="{28A0092B-C50C-407E-A947-70E740481C1C}">
                <a14:useLocalDpi xmlns:a14="http://schemas.microsoft.com/office/drawing/2010/main" val="0"/>
              </a:ext>
            </a:extLst>
          </a:blip>
          <a:srcRect t="15553"/>
          <a:stretch/>
        </p:blipFill>
        <p:spPr bwMode="auto">
          <a:xfrm>
            <a:off x="2195736" y="36599"/>
            <a:ext cx="4776050" cy="68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38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ONNEES\OGF\Tahiti_2014\carte_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839613"/>
            <a:ext cx="8643937" cy="597376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291866" y="332656"/>
            <a:ext cx="1535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La météo</a:t>
            </a:r>
            <a:endParaRPr lang="fr-FR" sz="2400" b="1" dirty="0"/>
          </a:p>
        </p:txBody>
      </p:sp>
    </p:spTree>
    <p:extLst>
      <p:ext uri="{BB962C8B-B14F-4D97-AF65-F5344CB8AC3E}">
        <p14:creationId xmlns:p14="http://schemas.microsoft.com/office/powerpoint/2010/main" val="661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95736" y="954008"/>
            <a:ext cx="3672408" cy="5355312"/>
          </a:xfrm>
          <a:prstGeom prst="rect">
            <a:avLst/>
          </a:prstGeom>
          <a:noFill/>
        </p:spPr>
        <p:txBody>
          <a:bodyPr wrap="square" rtlCol="0">
            <a:spAutoFit/>
          </a:bodyPr>
          <a:lstStyle/>
          <a:p>
            <a:r>
              <a:rPr lang="fr-FR" dirty="0" smtClean="0"/>
              <a:t>Doppler </a:t>
            </a:r>
            <a:r>
              <a:rPr lang="fr-FR" dirty="0" err="1" smtClean="0"/>
              <a:t>Orbitography</a:t>
            </a:r>
            <a:r>
              <a:rPr lang="fr-FR" dirty="0" smtClean="0"/>
              <a:t> and </a:t>
            </a:r>
            <a:r>
              <a:rPr lang="fr-FR" dirty="0" err="1" smtClean="0"/>
              <a:t>Positionning</a:t>
            </a:r>
            <a:r>
              <a:rPr lang="fr-FR" dirty="0" smtClean="0"/>
              <a:t> </a:t>
            </a:r>
            <a:r>
              <a:rPr lang="fr-FR" dirty="0" err="1" smtClean="0"/>
              <a:t>Integrated</a:t>
            </a:r>
            <a:r>
              <a:rPr lang="fr-FR" dirty="0" smtClean="0"/>
              <a:t> by Satellite  (DORIS)</a:t>
            </a:r>
          </a:p>
          <a:p>
            <a:r>
              <a:rPr lang="fr-FR" dirty="0" smtClean="0"/>
              <a:t>Système CNES</a:t>
            </a:r>
          </a:p>
          <a:p>
            <a:endParaRPr lang="fr-FR" dirty="0" smtClean="0"/>
          </a:p>
          <a:p>
            <a:r>
              <a:rPr lang="fr-FR" dirty="0" smtClean="0"/>
              <a:t>Global Navigation Satellite System (GNSS)</a:t>
            </a:r>
          </a:p>
          <a:p>
            <a:r>
              <a:rPr lang="fr-FR" dirty="0" smtClean="0"/>
              <a:t>Récepteurs multi-constellations (GPS, GLONASS, GALILEO…)</a:t>
            </a:r>
          </a:p>
          <a:p>
            <a:endParaRPr lang="fr-FR" dirty="0"/>
          </a:p>
          <a:p>
            <a:r>
              <a:rPr lang="fr-FR" dirty="0" smtClean="0"/>
              <a:t>Satellite Laser </a:t>
            </a:r>
            <a:r>
              <a:rPr lang="fr-FR" dirty="0" err="1" smtClean="0"/>
              <a:t>Ranging</a:t>
            </a:r>
            <a:r>
              <a:rPr lang="fr-FR" dirty="0"/>
              <a:t> </a:t>
            </a:r>
            <a:r>
              <a:rPr lang="fr-FR" dirty="0" smtClean="0"/>
              <a:t>(SLR)</a:t>
            </a:r>
          </a:p>
          <a:p>
            <a:r>
              <a:rPr lang="fr-FR" dirty="0" smtClean="0"/>
              <a:t>Stations internationales</a:t>
            </a:r>
            <a:endParaRPr lang="fr-FR" dirty="0"/>
          </a:p>
          <a:p>
            <a:r>
              <a:rPr lang="fr-FR" dirty="0" smtClean="0"/>
              <a:t>Prototype NASA SLR-NG, station CNES/OCA à l’étude</a:t>
            </a:r>
            <a:endParaRPr lang="fr-FR" dirty="0"/>
          </a:p>
          <a:p>
            <a:endParaRPr lang="fr-FR" dirty="0" smtClean="0"/>
          </a:p>
          <a:p>
            <a:r>
              <a:rPr lang="fr-FR" dirty="0" err="1" smtClean="0"/>
              <a:t>Very</a:t>
            </a:r>
            <a:r>
              <a:rPr lang="fr-FR" dirty="0" smtClean="0"/>
              <a:t> Long Basis </a:t>
            </a:r>
            <a:r>
              <a:rPr lang="fr-FR" dirty="0" err="1" smtClean="0"/>
              <a:t>Interferometry</a:t>
            </a:r>
            <a:r>
              <a:rPr lang="fr-FR" dirty="0"/>
              <a:t> </a:t>
            </a:r>
            <a:r>
              <a:rPr lang="fr-FR" dirty="0" smtClean="0"/>
              <a:t>(VLBI)</a:t>
            </a:r>
          </a:p>
          <a:p>
            <a:r>
              <a:rPr lang="fr-FR" dirty="0" smtClean="0"/>
              <a:t>Instruments internationaux</a:t>
            </a:r>
          </a:p>
          <a:p>
            <a:r>
              <a:rPr lang="fr-FR" dirty="0" smtClean="0"/>
              <a:t>Système NASA VLBI2010 en test</a:t>
            </a:r>
          </a:p>
        </p:txBody>
      </p:sp>
      <p:grpSp>
        <p:nvGrpSpPr>
          <p:cNvPr id="3" name="Groupe 2"/>
          <p:cNvGrpSpPr/>
          <p:nvPr/>
        </p:nvGrpSpPr>
        <p:grpSpPr>
          <a:xfrm>
            <a:off x="323528" y="980728"/>
            <a:ext cx="1570083" cy="5499424"/>
            <a:chOff x="323528" y="980728"/>
            <a:chExt cx="1570083" cy="5499424"/>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013176"/>
              <a:ext cx="1569600" cy="146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 y="3717032"/>
              <a:ext cx="1569600" cy="119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D:\DONNEES\DORIS\principe_dor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9" y="980728"/>
              <a:ext cx="1570082" cy="11675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68" r="7973"/>
            <a:stretch/>
          </p:blipFill>
          <p:spPr bwMode="auto">
            <a:xfrm>
              <a:off x="324000" y="2257318"/>
              <a:ext cx="1569600" cy="134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8" descr="techniqu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1152" y="1124744"/>
            <a:ext cx="3381328" cy="481249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123825" y="231031"/>
            <a:ext cx="63193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Les techniques d’observation géodésique</a:t>
            </a:r>
            <a:endParaRPr lang="fr-FR" sz="2400" b="1" dirty="0"/>
          </a:p>
        </p:txBody>
      </p:sp>
    </p:spTree>
    <p:extLst>
      <p:ext uri="{BB962C8B-B14F-4D97-AF65-F5344CB8AC3E}">
        <p14:creationId xmlns:p14="http://schemas.microsoft.com/office/powerpoint/2010/main" val="539589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NNEES\OGF\Tahiti_2014\pluviométrie.jpg"/>
          <p:cNvPicPr>
            <a:picLocks noChangeAspect="1" noChangeArrowheads="1"/>
          </p:cNvPicPr>
          <p:nvPr/>
        </p:nvPicPr>
        <p:blipFill rotWithShape="1">
          <a:blip r:embed="rId2">
            <a:extLst>
              <a:ext uri="{28A0092B-C50C-407E-A947-70E740481C1C}">
                <a14:useLocalDpi xmlns:a14="http://schemas.microsoft.com/office/drawing/2010/main" val="0"/>
              </a:ext>
            </a:extLst>
          </a:blip>
          <a:srcRect b="532"/>
          <a:stretch/>
        </p:blipFill>
        <p:spPr bwMode="auto">
          <a:xfrm>
            <a:off x="234950" y="368300"/>
            <a:ext cx="8674100" cy="60872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2" y="3689736"/>
            <a:ext cx="1512168" cy="144016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schemeClr>
              </a:solidFill>
            </a:endParaRPr>
          </a:p>
        </p:txBody>
      </p:sp>
      <p:sp>
        <p:nvSpPr>
          <p:cNvPr id="4" name="Rectangle 3"/>
          <p:cNvSpPr/>
          <p:nvPr/>
        </p:nvSpPr>
        <p:spPr>
          <a:xfrm>
            <a:off x="3851920" y="881424"/>
            <a:ext cx="1512168" cy="14401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flipV="1">
            <a:off x="1714036" y="3055312"/>
            <a:ext cx="1620180" cy="136815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4211960" y="2290520"/>
            <a:ext cx="360040" cy="418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082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640960" cy="4062651"/>
          </a:xfrm>
          <a:prstGeom prst="rect">
            <a:avLst/>
          </a:prstGeom>
        </p:spPr>
        <p:txBody>
          <a:bodyPr wrap="square">
            <a:spAutoFit/>
          </a:bodyPr>
          <a:lstStyle/>
          <a:p>
            <a:r>
              <a:rPr lang="fr-FR" sz="2400" b="1" dirty="0" smtClean="0"/>
              <a:t>DORIS à </a:t>
            </a:r>
            <a:r>
              <a:rPr lang="fr-FR" sz="2400" b="1" dirty="0" err="1" smtClean="0"/>
              <a:t>Papenoo</a:t>
            </a:r>
            <a:r>
              <a:rPr lang="fr-FR" sz="2400" b="1" dirty="0" smtClean="0"/>
              <a:t>?</a:t>
            </a:r>
          </a:p>
          <a:p>
            <a:endParaRPr lang="fr-FR" dirty="0"/>
          </a:p>
          <a:p>
            <a:r>
              <a:rPr lang="fr-FR" dirty="0" smtClean="0"/>
              <a:t>Des </a:t>
            </a:r>
            <a:r>
              <a:rPr lang="fr-FR" dirty="0"/>
              <a:t>mesures RF : cette option avait été abandonnée (décision actée en CD DORIS) devant le rapport coût / probabilité d'occurrence (à l'époque l'installation sur ce site de </a:t>
            </a:r>
            <a:r>
              <a:rPr lang="fr-FR" dirty="0" smtClean="0"/>
              <a:t>Tahiti </a:t>
            </a:r>
            <a:r>
              <a:rPr lang="fr-FR" dirty="0"/>
              <a:t>N</a:t>
            </a:r>
            <a:r>
              <a:rPr lang="fr-FR" dirty="0" smtClean="0"/>
              <a:t>ui </a:t>
            </a:r>
            <a:r>
              <a:rPr lang="fr-FR" dirty="0"/>
              <a:t>n'était pas d'actualité). Je ne pense pas que la mise en place d'une campagne de mesures type BCMA soit envisageable (coût, acceptation des résultats par l'ESA non garantie).</a:t>
            </a:r>
          </a:p>
          <a:p>
            <a:endParaRPr lang="fr-FR" dirty="0"/>
          </a:p>
          <a:p>
            <a:r>
              <a:rPr lang="fr-FR" dirty="0"/>
              <a:t>Des mesures in situ : </a:t>
            </a:r>
            <a:r>
              <a:rPr lang="fr-FR" dirty="0" smtClean="0"/>
              <a:t>selon </a:t>
            </a:r>
            <a:r>
              <a:rPr lang="fr-FR" dirty="0"/>
              <a:t>ce qui est décidé pour </a:t>
            </a:r>
            <a:r>
              <a:rPr lang="fr-FR" dirty="0" smtClean="0"/>
              <a:t>DORIS, </a:t>
            </a:r>
            <a:r>
              <a:rPr lang="fr-FR" dirty="0"/>
              <a:t>il pourrait être envisagé de fournir temporairement une station DORIS de test pour permettre aux responsables du site de vérifier la compatibilité avec la station </a:t>
            </a:r>
            <a:r>
              <a:rPr lang="fr-FR" dirty="0" err="1"/>
              <a:t>Galiléo</a:t>
            </a:r>
            <a:r>
              <a:rPr lang="fr-FR" dirty="0" smtClean="0"/>
              <a:t>.</a:t>
            </a:r>
          </a:p>
          <a:p>
            <a:endParaRPr lang="fr-FR" dirty="0"/>
          </a:p>
          <a:p>
            <a:r>
              <a:rPr lang="fr-FR" dirty="0" smtClean="0"/>
              <a:t>Cedric Tourain</a:t>
            </a:r>
          </a:p>
          <a:p>
            <a:r>
              <a:rPr lang="fr-FR" dirty="0" smtClean="0"/>
              <a:t>CNES/DCT/PO/AL</a:t>
            </a:r>
          </a:p>
          <a:p>
            <a:endParaRPr lang="fr-FR" dirty="0"/>
          </a:p>
        </p:txBody>
      </p:sp>
      <p:sp>
        <p:nvSpPr>
          <p:cNvPr id="3" name="Rectangle 2"/>
          <p:cNvSpPr/>
          <p:nvPr/>
        </p:nvSpPr>
        <p:spPr>
          <a:xfrm>
            <a:off x="275956" y="4869160"/>
            <a:ext cx="5664195" cy="923330"/>
          </a:xfrm>
          <a:prstGeom prst="rect">
            <a:avLst/>
          </a:prstGeom>
        </p:spPr>
        <p:txBody>
          <a:bodyPr wrap="square">
            <a:spAutoFit/>
          </a:bodyPr>
          <a:lstStyle/>
          <a:p>
            <a:r>
              <a:rPr lang="fr-FR" dirty="0"/>
              <a:t>Contacts ESA pour le site de TNT à </a:t>
            </a:r>
            <a:r>
              <a:rPr lang="fr-FR" dirty="0" err="1"/>
              <a:t>Papenoo</a:t>
            </a:r>
            <a:r>
              <a:rPr lang="fr-FR" dirty="0"/>
              <a:t> :</a:t>
            </a:r>
          </a:p>
          <a:p>
            <a:r>
              <a:rPr lang="fr-FR" dirty="0" err="1" smtClean="0"/>
              <a:t>Fermin</a:t>
            </a:r>
            <a:r>
              <a:rPr lang="fr-FR" dirty="0" smtClean="0"/>
              <a:t> </a:t>
            </a:r>
            <a:r>
              <a:rPr lang="fr-FR" dirty="0"/>
              <a:t>Alvarez : </a:t>
            </a:r>
            <a:r>
              <a:rPr lang="fr-FR" u="sng" dirty="0">
                <a:hlinkClick r:id="rId2"/>
              </a:rPr>
              <a:t>fermin.alvarez.lopez@esa.int</a:t>
            </a:r>
            <a:r>
              <a:rPr lang="fr-FR" dirty="0"/>
              <a:t> </a:t>
            </a:r>
          </a:p>
          <a:p>
            <a:r>
              <a:rPr lang="fr-FR" dirty="0"/>
              <a:t>Le responsable Segment sol à l'ESA est Sylvain </a:t>
            </a:r>
            <a:r>
              <a:rPr lang="fr-FR" dirty="0" err="1"/>
              <a:t>Loddo</a:t>
            </a:r>
            <a:r>
              <a:rPr lang="fr-FR" dirty="0"/>
              <a:t>.</a:t>
            </a:r>
          </a:p>
        </p:txBody>
      </p:sp>
    </p:spTree>
    <p:extLst>
      <p:ext uri="{BB962C8B-B14F-4D97-AF65-F5344CB8AC3E}">
        <p14:creationId xmlns:p14="http://schemas.microsoft.com/office/powerpoint/2010/main" val="1916310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9035"/>
            <a:ext cx="8640960" cy="6463308"/>
          </a:xfrm>
          <a:prstGeom prst="rect">
            <a:avLst/>
          </a:prstGeom>
        </p:spPr>
        <p:txBody>
          <a:bodyPr wrap="square">
            <a:spAutoFit/>
          </a:bodyPr>
          <a:lstStyle/>
          <a:p>
            <a:r>
              <a:rPr lang="fr-FR" b="1" dirty="0"/>
              <a:t>Message du </a:t>
            </a:r>
            <a:r>
              <a:rPr lang="fr-FR" b="1" dirty="0" smtClean="0"/>
              <a:t>CNES (mai 2008)</a:t>
            </a:r>
            <a:endParaRPr lang="fr-FR" b="1" dirty="0"/>
          </a:p>
          <a:p>
            <a:r>
              <a:rPr lang="fr-FR" dirty="0"/>
              <a:t>Mes collègues ont réalisé des mesures sur une balise DORIS 3.0 (version des </a:t>
            </a:r>
            <a:r>
              <a:rPr lang="fr-FR" dirty="0" smtClean="0"/>
              <a:t>balises </a:t>
            </a:r>
            <a:r>
              <a:rPr lang="fr-FR" dirty="0"/>
              <a:t>actuellement en opération). Les résultats donnent -138 dBm/Hz pour le </a:t>
            </a:r>
            <a:r>
              <a:rPr lang="fr-FR" dirty="0" smtClean="0"/>
              <a:t>signal </a:t>
            </a:r>
            <a:r>
              <a:rPr lang="fr-FR" dirty="0"/>
              <a:t>émis à 2.20960 GHz.</a:t>
            </a:r>
          </a:p>
          <a:p>
            <a:r>
              <a:rPr lang="fr-FR" dirty="0"/>
              <a:t>Compte tenu du gabarit de l'antenne Doris sol, sur une direction </a:t>
            </a:r>
            <a:r>
              <a:rPr lang="fr-FR" dirty="0" smtClean="0"/>
              <a:t>quasi-horizontale </a:t>
            </a:r>
            <a:r>
              <a:rPr lang="fr-FR" dirty="0"/>
              <a:t>(direction entre l'antenne Doris et l'antenne </a:t>
            </a:r>
            <a:r>
              <a:rPr lang="fr-FR" dirty="0" err="1"/>
              <a:t>Galiléo</a:t>
            </a:r>
            <a:r>
              <a:rPr lang="fr-FR" dirty="0"/>
              <a:t>), le gain de </a:t>
            </a:r>
            <a:r>
              <a:rPr lang="fr-FR" dirty="0" smtClean="0"/>
              <a:t>l'antenne </a:t>
            </a:r>
            <a:r>
              <a:rPr lang="fr-FR" dirty="0"/>
              <a:t>est =0. A 500m de l'antenne Doris, on a donc un flux de -</a:t>
            </a:r>
            <a:r>
              <a:rPr lang="fr-FR" dirty="0" smtClean="0"/>
              <a:t>138-65 </a:t>
            </a:r>
            <a:r>
              <a:rPr lang="fr-FR" dirty="0"/>
              <a:t>= -203 dBm/m²/Hz, soit </a:t>
            </a:r>
            <a:r>
              <a:rPr lang="fr-FR" dirty="0" smtClean="0"/>
              <a:t>233 </a:t>
            </a:r>
            <a:r>
              <a:rPr lang="fr-FR" dirty="0" err="1" smtClean="0"/>
              <a:t>dBW</a:t>
            </a:r>
            <a:r>
              <a:rPr lang="fr-FR" dirty="0" smtClean="0"/>
              <a:t>/m²/Hz</a:t>
            </a:r>
            <a:r>
              <a:rPr lang="fr-FR" dirty="0"/>
              <a:t>. Ceci est inférieur à la valeur </a:t>
            </a:r>
            <a:r>
              <a:rPr lang="fr-FR" dirty="0" smtClean="0"/>
              <a:t>maximale </a:t>
            </a:r>
            <a:r>
              <a:rPr lang="fr-FR" dirty="0"/>
              <a:t>spécifiée (-222 </a:t>
            </a:r>
            <a:r>
              <a:rPr lang="fr-FR" dirty="0" err="1"/>
              <a:t>dBW</a:t>
            </a:r>
            <a:r>
              <a:rPr lang="fr-FR" dirty="0"/>
              <a:t>/m²/Hz). Il est à noter un découplage éventuel </a:t>
            </a:r>
            <a:r>
              <a:rPr lang="fr-FR" dirty="0" smtClean="0"/>
              <a:t>(</a:t>
            </a:r>
            <a:r>
              <a:rPr lang="fr-FR" dirty="0"/>
              <a:t>pertes supplémentaires) compte tenu des polarisations différentes des 2 </a:t>
            </a:r>
            <a:r>
              <a:rPr lang="fr-FR" dirty="0" smtClean="0"/>
              <a:t>antennes</a:t>
            </a:r>
            <a:r>
              <a:rPr lang="fr-FR" dirty="0"/>
              <a:t>, ce qui donne une marge supplémentaire.</a:t>
            </a:r>
          </a:p>
          <a:p>
            <a:r>
              <a:rPr lang="fr-FR" dirty="0"/>
              <a:t>Patrick </a:t>
            </a:r>
            <a:r>
              <a:rPr lang="fr-FR" dirty="0" err="1" smtClean="0"/>
              <a:t>Leloup</a:t>
            </a:r>
            <a:endParaRPr lang="fr-FR" dirty="0" smtClean="0"/>
          </a:p>
          <a:p>
            <a:r>
              <a:rPr lang="fr-FR" dirty="0"/>
              <a:t>Le chef de projet SALP</a:t>
            </a:r>
          </a:p>
          <a:p>
            <a:endParaRPr lang="fr-FR" dirty="0"/>
          </a:p>
          <a:p>
            <a:r>
              <a:rPr lang="fr-FR" b="1" dirty="0"/>
              <a:t>Message de </a:t>
            </a:r>
            <a:r>
              <a:rPr lang="fr-FR" b="1" dirty="0" smtClean="0"/>
              <a:t>l'ESA  (mars 2008)</a:t>
            </a:r>
            <a:endParaRPr lang="fr-FR" b="1" dirty="0"/>
          </a:p>
          <a:p>
            <a:r>
              <a:rPr lang="fr-FR" dirty="0"/>
              <a:t>This </a:t>
            </a:r>
            <a:r>
              <a:rPr lang="fr-FR" dirty="0" err="1"/>
              <a:t>frequency</a:t>
            </a:r>
            <a:r>
              <a:rPr lang="fr-FR" dirty="0"/>
              <a:t> </a:t>
            </a:r>
            <a:r>
              <a:rPr lang="fr-FR" dirty="0" err="1"/>
              <a:t>is</a:t>
            </a:r>
            <a:r>
              <a:rPr lang="fr-FR" dirty="0"/>
              <a:t> incompatible </a:t>
            </a:r>
            <a:r>
              <a:rPr lang="fr-FR" dirty="0" err="1"/>
              <a:t>with</a:t>
            </a:r>
            <a:r>
              <a:rPr lang="fr-FR" dirty="0"/>
              <a:t> the TTC </a:t>
            </a:r>
            <a:r>
              <a:rPr lang="fr-FR" dirty="0" err="1"/>
              <a:t>frequency</a:t>
            </a:r>
            <a:r>
              <a:rPr lang="fr-FR" dirty="0"/>
              <a:t> band for Galileo, The </a:t>
            </a:r>
            <a:r>
              <a:rPr lang="fr-FR" dirty="0" err="1" smtClean="0"/>
              <a:t>lowest</a:t>
            </a:r>
            <a:r>
              <a:rPr lang="fr-FR" dirty="0" smtClean="0"/>
              <a:t> </a:t>
            </a:r>
            <a:r>
              <a:rPr lang="fr-FR" dirty="0"/>
              <a:t>TC </a:t>
            </a:r>
            <a:r>
              <a:rPr lang="fr-FR" dirty="0" err="1"/>
              <a:t>channel</a:t>
            </a:r>
            <a:r>
              <a:rPr lang="fr-FR" dirty="0"/>
              <a:t> </a:t>
            </a:r>
            <a:r>
              <a:rPr lang="fr-FR" dirty="0" err="1"/>
              <a:t>is</a:t>
            </a:r>
            <a:r>
              <a:rPr lang="fr-FR" dirty="0"/>
              <a:t> </a:t>
            </a:r>
            <a:r>
              <a:rPr lang="fr-FR" dirty="0" err="1"/>
              <a:t>at</a:t>
            </a:r>
            <a:r>
              <a:rPr lang="fr-FR" dirty="0"/>
              <a:t> 2034,747 MHz and TM in 2209.680 MHz and </a:t>
            </a:r>
            <a:r>
              <a:rPr lang="fr-FR" dirty="0" err="1"/>
              <a:t>we</a:t>
            </a:r>
            <a:r>
              <a:rPr lang="fr-FR" dirty="0"/>
              <a:t> </a:t>
            </a:r>
            <a:r>
              <a:rPr lang="fr-FR" dirty="0" err="1"/>
              <a:t>require</a:t>
            </a:r>
            <a:r>
              <a:rPr lang="fr-FR" dirty="0"/>
              <a:t> a </a:t>
            </a:r>
            <a:r>
              <a:rPr lang="fr-FR" dirty="0" err="1" smtClean="0"/>
              <a:t>spectrum</a:t>
            </a:r>
            <a:r>
              <a:rPr lang="fr-FR" dirty="0" smtClean="0"/>
              <a:t> </a:t>
            </a:r>
            <a:r>
              <a:rPr lang="fr-FR" dirty="0"/>
              <a:t>as clean as -222 </a:t>
            </a:r>
            <a:r>
              <a:rPr lang="fr-FR" dirty="0" err="1"/>
              <a:t>dBW</a:t>
            </a:r>
            <a:r>
              <a:rPr lang="fr-FR" dirty="0"/>
              <a:t>/m2/Hz </a:t>
            </a:r>
            <a:r>
              <a:rPr lang="fr-FR" dirty="0" err="1"/>
              <a:t>above</a:t>
            </a:r>
            <a:r>
              <a:rPr lang="fr-FR" dirty="0"/>
              <a:t> 5 </a:t>
            </a:r>
            <a:r>
              <a:rPr lang="fr-FR" dirty="0" err="1"/>
              <a:t>deg</a:t>
            </a:r>
            <a:r>
              <a:rPr lang="fr-FR" dirty="0"/>
              <a:t> </a:t>
            </a:r>
            <a:r>
              <a:rPr lang="fr-FR" dirty="0" err="1"/>
              <a:t>Elevation</a:t>
            </a:r>
            <a:r>
              <a:rPr lang="fr-FR" dirty="0"/>
              <a:t> in all </a:t>
            </a:r>
            <a:r>
              <a:rPr lang="fr-FR" dirty="0" err="1"/>
              <a:t>azimuths</a:t>
            </a:r>
            <a:r>
              <a:rPr lang="fr-FR" dirty="0"/>
              <a:t> for </a:t>
            </a:r>
            <a:r>
              <a:rPr lang="fr-FR" dirty="0" smtClean="0"/>
              <a:t>the </a:t>
            </a:r>
            <a:r>
              <a:rPr lang="fr-FR" dirty="0" err="1"/>
              <a:t>interest</a:t>
            </a:r>
            <a:r>
              <a:rPr lang="fr-FR" dirty="0"/>
              <a:t> band. I do not </a:t>
            </a:r>
            <a:r>
              <a:rPr lang="fr-FR" dirty="0" err="1"/>
              <a:t>think</a:t>
            </a:r>
            <a:r>
              <a:rPr lang="fr-FR" dirty="0"/>
              <a:t> </a:t>
            </a:r>
            <a:r>
              <a:rPr lang="fr-FR" dirty="0" err="1"/>
              <a:t>this</a:t>
            </a:r>
            <a:r>
              <a:rPr lang="fr-FR" dirty="0"/>
              <a:t> </a:t>
            </a:r>
            <a:r>
              <a:rPr lang="fr-FR" dirty="0" err="1"/>
              <a:t>can</a:t>
            </a:r>
            <a:r>
              <a:rPr lang="fr-FR" dirty="0"/>
              <a:t> </a:t>
            </a:r>
            <a:r>
              <a:rPr lang="fr-FR" dirty="0" err="1"/>
              <a:t>be</a:t>
            </a:r>
            <a:r>
              <a:rPr lang="fr-FR" dirty="0"/>
              <a:t> </a:t>
            </a:r>
            <a:r>
              <a:rPr lang="fr-FR" dirty="0" err="1"/>
              <a:t>achieved</a:t>
            </a:r>
            <a:r>
              <a:rPr lang="fr-FR" dirty="0"/>
              <a:t> </a:t>
            </a:r>
            <a:r>
              <a:rPr lang="fr-FR" dirty="0" err="1"/>
              <a:t>with</a:t>
            </a:r>
            <a:r>
              <a:rPr lang="fr-FR" dirty="0"/>
              <a:t> </a:t>
            </a:r>
            <a:r>
              <a:rPr lang="fr-FR" dirty="0" err="1"/>
              <a:t>this</a:t>
            </a:r>
            <a:r>
              <a:rPr lang="fr-FR" dirty="0"/>
              <a:t> installation </a:t>
            </a:r>
            <a:r>
              <a:rPr lang="fr-FR" dirty="0" err="1" smtClean="0"/>
              <a:t>nearby</a:t>
            </a:r>
            <a:r>
              <a:rPr lang="fr-FR" dirty="0"/>
              <a:t>. </a:t>
            </a:r>
            <a:r>
              <a:rPr lang="fr-FR" dirty="0" err="1"/>
              <a:t>Moreover</a:t>
            </a:r>
            <a:r>
              <a:rPr lang="fr-FR" dirty="0"/>
              <a:t> the L-band </a:t>
            </a:r>
            <a:r>
              <a:rPr lang="fr-FR" dirty="0" err="1"/>
              <a:t>environment</a:t>
            </a:r>
            <a:r>
              <a:rPr lang="fr-FR" dirty="0"/>
              <a:t> </a:t>
            </a:r>
            <a:r>
              <a:rPr lang="fr-FR" dirty="0" err="1"/>
              <a:t>needs</a:t>
            </a:r>
            <a:r>
              <a:rPr lang="fr-FR" dirty="0"/>
              <a:t> to </a:t>
            </a:r>
            <a:r>
              <a:rPr lang="fr-FR" dirty="0" err="1"/>
              <a:t>be</a:t>
            </a:r>
            <a:r>
              <a:rPr lang="fr-FR" dirty="0"/>
              <a:t> </a:t>
            </a:r>
            <a:r>
              <a:rPr lang="fr-FR" dirty="0" err="1"/>
              <a:t>kept</a:t>
            </a:r>
            <a:r>
              <a:rPr lang="fr-FR" dirty="0"/>
              <a:t> as </a:t>
            </a:r>
            <a:r>
              <a:rPr lang="fr-FR" dirty="0" err="1"/>
              <a:t>described</a:t>
            </a:r>
            <a:r>
              <a:rPr lang="fr-FR" dirty="0"/>
              <a:t> in the </a:t>
            </a:r>
            <a:r>
              <a:rPr lang="fr-FR" dirty="0" err="1" smtClean="0"/>
              <a:t>chapter</a:t>
            </a:r>
            <a:r>
              <a:rPr lang="fr-FR" dirty="0" smtClean="0"/>
              <a:t> </a:t>
            </a:r>
            <a:r>
              <a:rPr lang="fr-FR" dirty="0"/>
              <a:t>6 of the SIRD, </a:t>
            </a:r>
            <a:r>
              <a:rPr lang="fr-FR" dirty="0" err="1"/>
              <a:t>therefore</a:t>
            </a:r>
            <a:r>
              <a:rPr lang="fr-FR" dirty="0"/>
              <a:t> a </a:t>
            </a:r>
            <a:r>
              <a:rPr lang="fr-FR" dirty="0" err="1"/>
              <a:t>study</a:t>
            </a:r>
            <a:r>
              <a:rPr lang="fr-FR" dirty="0"/>
              <a:t> of </a:t>
            </a:r>
            <a:r>
              <a:rPr lang="fr-FR" dirty="0" err="1"/>
              <a:t>potential</a:t>
            </a:r>
            <a:r>
              <a:rPr lang="fr-FR" dirty="0"/>
              <a:t> </a:t>
            </a:r>
            <a:r>
              <a:rPr lang="fr-FR" dirty="0" err="1"/>
              <a:t>spurious</a:t>
            </a:r>
            <a:r>
              <a:rPr lang="fr-FR" dirty="0"/>
              <a:t> </a:t>
            </a:r>
            <a:r>
              <a:rPr lang="fr-FR" dirty="0" err="1"/>
              <a:t>from</a:t>
            </a:r>
            <a:r>
              <a:rPr lang="fr-FR" dirty="0"/>
              <a:t> </a:t>
            </a:r>
            <a:r>
              <a:rPr lang="fr-FR" dirty="0" err="1"/>
              <a:t>this</a:t>
            </a:r>
            <a:r>
              <a:rPr lang="fr-FR" dirty="0"/>
              <a:t> band </a:t>
            </a:r>
            <a:r>
              <a:rPr lang="fr-FR" dirty="0" err="1" smtClean="0"/>
              <a:t>would</a:t>
            </a:r>
            <a:r>
              <a:rPr lang="fr-FR" dirty="0" smtClean="0"/>
              <a:t> </a:t>
            </a:r>
            <a:r>
              <a:rPr lang="fr-FR" dirty="0" err="1"/>
              <a:t>be</a:t>
            </a:r>
            <a:r>
              <a:rPr lang="fr-FR" dirty="0"/>
              <a:t> </a:t>
            </a:r>
            <a:r>
              <a:rPr lang="fr-FR" dirty="0" err="1"/>
              <a:t>mandatory</a:t>
            </a:r>
            <a:r>
              <a:rPr lang="fr-FR" dirty="0"/>
              <a:t>.</a:t>
            </a:r>
          </a:p>
          <a:p>
            <a:r>
              <a:rPr lang="fr-FR" dirty="0" err="1"/>
              <a:t>Fermin</a:t>
            </a:r>
            <a:r>
              <a:rPr lang="fr-FR" dirty="0"/>
              <a:t> Alvarez Lopez</a:t>
            </a:r>
          </a:p>
          <a:p>
            <a:r>
              <a:rPr lang="fr-FR" dirty="0" err="1"/>
              <a:t>Ground</a:t>
            </a:r>
            <a:r>
              <a:rPr lang="fr-FR" dirty="0"/>
              <a:t> Station and Fielding </a:t>
            </a:r>
            <a:r>
              <a:rPr lang="fr-FR" dirty="0" err="1"/>
              <a:t>Engineer</a:t>
            </a:r>
            <a:endParaRPr lang="fr-FR" dirty="0"/>
          </a:p>
          <a:p>
            <a:r>
              <a:rPr lang="fr-FR" dirty="0"/>
              <a:t>Galileo Project Office</a:t>
            </a:r>
          </a:p>
        </p:txBody>
      </p:sp>
    </p:spTree>
    <p:extLst>
      <p:ext uri="{BB962C8B-B14F-4D97-AF65-F5344CB8AC3E}">
        <p14:creationId xmlns:p14="http://schemas.microsoft.com/office/powerpoint/2010/main" val="2987101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9035"/>
            <a:ext cx="8640960" cy="6186309"/>
          </a:xfrm>
          <a:prstGeom prst="rect">
            <a:avLst/>
          </a:prstGeom>
        </p:spPr>
        <p:txBody>
          <a:bodyPr wrap="square">
            <a:spAutoFit/>
          </a:bodyPr>
          <a:lstStyle/>
          <a:p>
            <a:r>
              <a:rPr lang="fr-FR" dirty="0"/>
              <a:t>D'après les informations dont nous disposons, l'infrastructure qui va être </a:t>
            </a:r>
            <a:r>
              <a:rPr lang="fr-FR" dirty="0" smtClean="0"/>
              <a:t> mise </a:t>
            </a:r>
            <a:r>
              <a:rPr lang="fr-FR" dirty="0"/>
              <a:t>en place sur le  du site de </a:t>
            </a:r>
            <a:r>
              <a:rPr lang="fr-FR" dirty="0" err="1"/>
              <a:t>Papenoo</a:t>
            </a:r>
            <a:r>
              <a:rPr lang="fr-FR" dirty="0"/>
              <a:t> dans le cadre </a:t>
            </a:r>
            <a:r>
              <a:rPr lang="fr-FR" dirty="0" smtClean="0"/>
              <a:t>du </a:t>
            </a:r>
            <a:r>
              <a:rPr lang="fr-FR" dirty="0"/>
              <a:t>contrat de </a:t>
            </a:r>
            <a:r>
              <a:rPr lang="fr-FR" dirty="0" smtClean="0"/>
              <a:t>partenariat </a:t>
            </a:r>
            <a:r>
              <a:rPr lang="fr-FR" dirty="0"/>
              <a:t>avec l'Agence spatiale européenne nous semblerait également </a:t>
            </a:r>
            <a:r>
              <a:rPr lang="fr-FR" dirty="0" smtClean="0"/>
              <a:t>convenir </a:t>
            </a:r>
            <a:r>
              <a:rPr lang="fr-FR" dirty="0"/>
              <a:t>à la </a:t>
            </a:r>
            <a:r>
              <a:rPr lang="fr-FR" dirty="0" smtClean="0"/>
              <a:t>gestion </a:t>
            </a:r>
            <a:r>
              <a:rPr lang="fr-FR" dirty="0"/>
              <a:t>d'une balise maîtresse DORIS. Il s'agit pour nous </a:t>
            </a:r>
            <a:r>
              <a:rPr lang="fr-FR" dirty="0" smtClean="0"/>
              <a:t>d'être </a:t>
            </a:r>
            <a:r>
              <a:rPr lang="fr-FR" dirty="0"/>
              <a:t>positionné sur un site opérationnel semblable à ceux de  Kourou, </a:t>
            </a:r>
            <a:r>
              <a:rPr lang="fr-FR" dirty="0" smtClean="0"/>
              <a:t>Toulouse </a:t>
            </a:r>
            <a:r>
              <a:rPr lang="fr-FR" dirty="0"/>
              <a:t>et </a:t>
            </a:r>
            <a:r>
              <a:rPr lang="fr-FR" dirty="0" err="1"/>
              <a:t>Hartebeesthoek</a:t>
            </a:r>
            <a:r>
              <a:rPr lang="fr-FR" dirty="0"/>
              <a:t>.</a:t>
            </a:r>
          </a:p>
          <a:p>
            <a:r>
              <a:rPr lang="fr-FR" dirty="0" smtClean="0"/>
              <a:t>En </a:t>
            </a:r>
            <a:r>
              <a:rPr lang="fr-FR" dirty="0"/>
              <a:t>terme de modalités d'intervention et de </a:t>
            </a:r>
            <a:r>
              <a:rPr lang="fr-FR" dirty="0" smtClean="0"/>
              <a:t>réactivité, une </a:t>
            </a:r>
            <a:r>
              <a:rPr lang="fr-FR" dirty="0"/>
              <a:t>"balise maîtresse" nécessite </a:t>
            </a:r>
            <a:r>
              <a:rPr lang="fr-FR" dirty="0" smtClean="0"/>
              <a:t>une </a:t>
            </a:r>
            <a:r>
              <a:rPr lang="fr-FR" dirty="0"/>
              <a:t>surveillance à la demande, détection </a:t>
            </a:r>
            <a:r>
              <a:rPr lang="fr-FR" dirty="0" smtClean="0"/>
              <a:t>de </a:t>
            </a:r>
            <a:r>
              <a:rPr lang="fr-FR" dirty="0"/>
              <a:t>panne, réinitialisation après coupure (en fonction des pannes de 1 à 3 </a:t>
            </a:r>
            <a:r>
              <a:rPr lang="fr-FR" dirty="0" smtClean="0"/>
              <a:t>par </a:t>
            </a:r>
            <a:r>
              <a:rPr lang="fr-FR" dirty="0"/>
              <a:t>an en moyenne). </a:t>
            </a:r>
            <a:endParaRPr lang="fr-FR" dirty="0" smtClean="0"/>
          </a:p>
          <a:p>
            <a:r>
              <a:rPr lang="fr-FR" dirty="0" smtClean="0"/>
              <a:t>Il </a:t>
            </a:r>
            <a:r>
              <a:rPr lang="fr-FR" dirty="0"/>
              <a:t>s'agit pour l'essentiel d'appliquer des procédures, </a:t>
            </a:r>
            <a:r>
              <a:rPr lang="fr-FR" dirty="0" smtClean="0"/>
              <a:t>une </a:t>
            </a:r>
            <a:r>
              <a:rPr lang="fr-FR" dirty="0"/>
              <a:t>partie des opérations est faite par télégestion directement depuis </a:t>
            </a:r>
            <a:r>
              <a:rPr lang="fr-FR" dirty="0" smtClean="0"/>
              <a:t>Toulouse</a:t>
            </a:r>
            <a:r>
              <a:rPr lang="fr-FR" dirty="0"/>
              <a:t>.</a:t>
            </a:r>
          </a:p>
          <a:p>
            <a:r>
              <a:rPr lang="fr-FR" dirty="0"/>
              <a:t>Les délais d'intervention requis sont :  un (ou plusieurs) contact(s) </a:t>
            </a:r>
            <a:r>
              <a:rPr lang="fr-FR" dirty="0" smtClean="0"/>
              <a:t>joignable(s</a:t>
            </a:r>
            <a:r>
              <a:rPr lang="fr-FR" dirty="0"/>
              <a:t>) les jours ouvrés tout au long de l'année avec un délai </a:t>
            </a:r>
            <a:r>
              <a:rPr lang="fr-FR" dirty="0" smtClean="0"/>
              <a:t>d'intervention </a:t>
            </a:r>
            <a:r>
              <a:rPr lang="fr-FR" dirty="0"/>
              <a:t>au maximum de 2 jours ouvrés</a:t>
            </a:r>
            <a:r>
              <a:rPr lang="fr-FR" dirty="0" smtClean="0"/>
              <a:t>. </a:t>
            </a:r>
            <a:r>
              <a:rPr lang="fr-FR" dirty="0"/>
              <a:t>Le temps cumulé d'intervention sur une balise maîtresse est de l'ordre de </a:t>
            </a:r>
            <a:r>
              <a:rPr lang="fr-FR" dirty="0" smtClean="0"/>
              <a:t>9 jours </a:t>
            </a:r>
            <a:r>
              <a:rPr lang="fr-FR" dirty="0"/>
              <a:t>par an sachant que l'installation </a:t>
            </a:r>
            <a:r>
              <a:rPr lang="fr-FR" dirty="0" smtClean="0"/>
              <a:t>(</a:t>
            </a:r>
            <a:r>
              <a:rPr lang="fr-FR" dirty="0"/>
              <a:t>hors construction du pilier </a:t>
            </a:r>
            <a:r>
              <a:rPr lang="fr-FR" dirty="0" smtClean="0"/>
              <a:t>d'accueil </a:t>
            </a:r>
            <a:r>
              <a:rPr lang="fr-FR" dirty="0"/>
              <a:t>de l'antenne) et les modifications importantes sont gérés par une </a:t>
            </a:r>
            <a:r>
              <a:rPr lang="fr-FR" dirty="0" smtClean="0"/>
              <a:t>équipe </a:t>
            </a:r>
            <a:r>
              <a:rPr lang="fr-FR" dirty="0"/>
              <a:t>venue de Toulouse</a:t>
            </a:r>
            <a:r>
              <a:rPr lang="fr-FR" dirty="0" smtClean="0"/>
              <a:t>.</a:t>
            </a:r>
            <a:endParaRPr lang="fr-FR" dirty="0"/>
          </a:p>
          <a:p>
            <a:r>
              <a:rPr lang="fr-FR" dirty="0"/>
              <a:t>En terme Logistique nos besoins </a:t>
            </a:r>
            <a:r>
              <a:rPr lang="fr-FR" dirty="0" smtClean="0"/>
              <a:t>sont: une alimentation </a:t>
            </a:r>
            <a:r>
              <a:rPr lang="fr-FR" dirty="0"/>
              <a:t>électrique de qualité  (Courant secouru et stable</a:t>
            </a:r>
            <a:r>
              <a:rPr lang="fr-FR" dirty="0" smtClean="0"/>
              <a:t>),</a:t>
            </a:r>
            <a:r>
              <a:rPr lang="fr-FR" dirty="0"/>
              <a:t> </a:t>
            </a:r>
            <a:r>
              <a:rPr lang="fr-FR" dirty="0" smtClean="0"/>
              <a:t>un local sécurisé et climatisé </a:t>
            </a:r>
            <a:r>
              <a:rPr lang="fr-FR" dirty="0"/>
              <a:t>pour l'installation de la baie </a:t>
            </a:r>
            <a:r>
              <a:rPr lang="fr-FR" dirty="0" smtClean="0"/>
              <a:t>, une</a:t>
            </a:r>
            <a:r>
              <a:rPr lang="fr-FR" dirty="0"/>
              <a:t> </a:t>
            </a:r>
            <a:r>
              <a:rPr lang="fr-FR" dirty="0" smtClean="0"/>
              <a:t>liaison </a:t>
            </a:r>
            <a:r>
              <a:rPr lang="fr-FR" dirty="0"/>
              <a:t>Internet </a:t>
            </a:r>
            <a:r>
              <a:rPr lang="fr-FR" dirty="0" smtClean="0"/>
              <a:t>dédiée, un espace </a:t>
            </a:r>
            <a:r>
              <a:rPr lang="fr-FR" dirty="0"/>
              <a:t>dégagé proche du local </a:t>
            </a:r>
            <a:r>
              <a:rPr lang="fr-FR" dirty="0" smtClean="0"/>
              <a:t>(les </a:t>
            </a:r>
            <a:r>
              <a:rPr lang="fr-FR" dirty="0"/>
              <a:t>câbles </a:t>
            </a:r>
            <a:r>
              <a:rPr lang="fr-FR" dirty="0" smtClean="0"/>
              <a:t>reliant la </a:t>
            </a:r>
            <a:r>
              <a:rPr lang="fr-FR" dirty="0"/>
              <a:t>balise à l'antenne ne </a:t>
            </a:r>
            <a:r>
              <a:rPr lang="fr-FR" dirty="0" smtClean="0"/>
              <a:t>peuvent </a:t>
            </a:r>
            <a:r>
              <a:rPr lang="fr-FR" dirty="0"/>
              <a:t>dépasser 20 </a:t>
            </a:r>
            <a:r>
              <a:rPr lang="fr-FR" dirty="0" smtClean="0"/>
              <a:t>m).</a:t>
            </a:r>
            <a:endParaRPr lang="fr-FR" dirty="0"/>
          </a:p>
          <a:p>
            <a:r>
              <a:rPr lang="fr-FR" dirty="0" smtClean="0"/>
              <a:t>Par </a:t>
            </a:r>
            <a:r>
              <a:rPr lang="fr-FR" dirty="0"/>
              <a:t>ailleurs, située sur le même site  qu'une des 5 stations de </a:t>
            </a:r>
            <a:r>
              <a:rPr lang="fr-FR" dirty="0" smtClean="0"/>
              <a:t>télécommandes </a:t>
            </a:r>
            <a:r>
              <a:rPr lang="fr-FR" dirty="0"/>
              <a:t>et télémesures </a:t>
            </a:r>
            <a:r>
              <a:rPr lang="fr-FR" dirty="0" err="1"/>
              <a:t>Galiléo</a:t>
            </a:r>
            <a:r>
              <a:rPr lang="fr-FR" dirty="0"/>
              <a:t>, son intérêt scientifique (en terme de </a:t>
            </a:r>
            <a:r>
              <a:rPr lang="fr-FR" dirty="0" smtClean="0"/>
              <a:t>positionnement </a:t>
            </a:r>
            <a:r>
              <a:rPr lang="fr-FR" dirty="0"/>
              <a:t>géodésique) pourrait être pertinent.</a:t>
            </a:r>
          </a:p>
        </p:txBody>
      </p:sp>
    </p:spTree>
    <p:extLst>
      <p:ext uri="{BB962C8B-B14F-4D97-AF65-F5344CB8AC3E}">
        <p14:creationId xmlns:p14="http://schemas.microsoft.com/office/powerpoint/2010/main" val="3659422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980728"/>
            <a:ext cx="2201416" cy="201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5"/>
          <p:cNvSpPr>
            <a:spLocks noChangeArrowheads="1"/>
          </p:cNvSpPr>
          <p:nvPr/>
        </p:nvSpPr>
        <p:spPr bwMode="auto">
          <a:xfrm>
            <a:off x="251520" y="1052736"/>
            <a:ext cx="552611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1600" b="1" dirty="0"/>
              <a:t>IMPLEMENTING </a:t>
            </a:r>
            <a:r>
              <a:rPr lang="en-US" sz="1600" b="1" dirty="0" smtClean="0"/>
              <a:t>ARRANGEMENT (2014)</a:t>
            </a:r>
            <a:endParaRPr lang="fr-FR" sz="1600" b="1" dirty="0"/>
          </a:p>
          <a:p>
            <a:pPr algn="ctr"/>
            <a:r>
              <a:rPr lang="en-US" sz="1600" dirty="0"/>
              <a:t>BETWEEN</a:t>
            </a:r>
            <a:endParaRPr lang="fr-FR" sz="1600" dirty="0"/>
          </a:p>
          <a:p>
            <a:pPr algn="ctr"/>
            <a:r>
              <a:rPr lang="en-US" sz="1600" dirty="0"/>
              <a:t>THE NATIONAL AERONAUTICS AND SPACE ADMINISTRATION</a:t>
            </a:r>
            <a:endParaRPr lang="fr-FR" sz="1600" dirty="0"/>
          </a:p>
          <a:p>
            <a:pPr algn="ctr"/>
            <a:r>
              <a:rPr lang="en-US" sz="1600" dirty="0"/>
              <a:t>OF THE UNITED STATES OF AMERICA</a:t>
            </a:r>
            <a:endParaRPr lang="fr-FR" sz="1600" dirty="0"/>
          </a:p>
          <a:p>
            <a:pPr algn="ctr"/>
            <a:r>
              <a:rPr lang="en-US" sz="1600" dirty="0"/>
              <a:t>AND</a:t>
            </a:r>
            <a:endParaRPr lang="fr-FR" sz="1600" dirty="0"/>
          </a:p>
          <a:p>
            <a:pPr algn="ctr"/>
            <a:r>
              <a:rPr lang="en-US" sz="1600" dirty="0"/>
              <a:t>THE CENTRE NATIONAL D’ETUDES SPATIALES</a:t>
            </a:r>
            <a:endParaRPr lang="fr-FR" sz="1600" dirty="0"/>
          </a:p>
          <a:p>
            <a:pPr algn="ctr"/>
            <a:r>
              <a:rPr lang="en-US" sz="1600" dirty="0"/>
              <a:t>OF FRANCE</a:t>
            </a:r>
            <a:endParaRPr lang="fr-FR" sz="1600" dirty="0"/>
          </a:p>
          <a:p>
            <a:pPr algn="ctr"/>
            <a:r>
              <a:rPr lang="en-US" sz="1600" dirty="0"/>
              <a:t>ON</a:t>
            </a:r>
            <a:endParaRPr lang="fr-FR" sz="1600" dirty="0"/>
          </a:p>
          <a:p>
            <a:pPr algn="ctr"/>
            <a:r>
              <a:rPr lang="en-US" sz="1600" dirty="0"/>
              <a:t>SPACE GEODESY ACTIVITIES AND APPLICATIONS</a:t>
            </a:r>
          </a:p>
        </p:txBody>
      </p:sp>
      <p:sp>
        <p:nvSpPr>
          <p:cNvPr id="4" name="Rectangle 3"/>
          <p:cNvSpPr>
            <a:spLocks noChangeArrowheads="1"/>
          </p:cNvSpPr>
          <p:nvPr/>
        </p:nvSpPr>
        <p:spPr bwMode="auto">
          <a:xfrm>
            <a:off x="304800" y="3868013"/>
            <a:ext cx="8458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tabLst>
                <a:tab pos="457200" algn="l"/>
              </a:tabLst>
            </a:pPr>
            <a:r>
              <a:rPr lang="en-US" altLang="ko-KR" b="1" dirty="0">
                <a:ea typeface="굴림" charset="-127"/>
              </a:rPr>
              <a:t>Objectives of the </a:t>
            </a:r>
            <a:r>
              <a:rPr lang="en-US" altLang="ko-KR" b="1" dirty="0" smtClean="0">
                <a:ea typeface="굴림" charset="-127"/>
              </a:rPr>
              <a:t>Cooperation</a:t>
            </a:r>
            <a:endParaRPr lang="en-US" altLang="ko-KR" dirty="0">
              <a:ea typeface="굴림" charset="-127"/>
            </a:endParaRPr>
          </a:p>
          <a:p>
            <a:pPr algn="just">
              <a:tabLst>
                <a:tab pos="457200" algn="l"/>
              </a:tabLst>
            </a:pPr>
            <a:r>
              <a:rPr lang="en-US" altLang="ko-KR" b="1" dirty="0">
                <a:ea typeface="굴림" charset="-127"/>
              </a:rPr>
              <a:t>The first objective</a:t>
            </a:r>
            <a:r>
              <a:rPr lang="en-US" altLang="ko-KR" dirty="0">
                <a:ea typeface="굴림" charset="-127"/>
              </a:rPr>
              <a:t> of the Cooperation is to update the Parties existing networks. As a first step, </a:t>
            </a:r>
            <a:r>
              <a:rPr lang="en-US" altLang="ko-KR" b="1" dirty="0">
                <a:ea typeface="굴림" charset="-127"/>
              </a:rPr>
              <a:t>CNES proposes to enhance the Tahiti Geodesy Observatory</a:t>
            </a:r>
            <a:r>
              <a:rPr lang="en-US" altLang="ko-KR" dirty="0">
                <a:ea typeface="굴림" charset="-127"/>
              </a:rPr>
              <a:t> (OGT) covered by the current cooperation under the 1997 Agreement, which was extended in 2007 and 2012. The present Implementing Arrangement together with the exchange letters </a:t>
            </a:r>
            <a:r>
              <a:rPr lang="en-US" altLang="ko-KR" b="1" dirty="0" smtClean="0">
                <a:ea typeface="굴림" charset="-127"/>
              </a:rPr>
              <a:t>define </a:t>
            </a:r>
            <a:r>
              <a:rPr lang="en-US" altLang="ko-KR" b="1" dirty="0">
                <a:ea typeface="굴림" charset="-127"/>
              </a:rPr>
              <a:t>the terms and conditions under which the Implementing Agencies shall decide and implement their cooperation on the OGT</a:t>
            </a:r>
            <a:r>
              <a:rPr lang="en-US" altLang="ko-KR" dirty="0">
                <a:ea typeface="굴림" charset="-127"/>
              </a:rPr>
              <a:t>. It is understood that any contribution of any French and Tahitian agencies to the OGT shall be managed by CNES acting as the unique point of contact with NASA.</a:t>
            </a:r>
          </a:p>
        </p:txBody>
      </p:sp>
      <p:sp>
        <p:nvSpPr>
          <p:cNvPr id="5" name="Text Box 3"/>
          <p:cNvSpPr txBox="1">
            <a:spLocks noChangeArrowheads="1"/>
          </p:cNvSpPr>
          <p:nvPr/>
        </p:nvSpPr>
        <p:spPr bwMode="auto">
          <a:xfrm>
            <a:off x="291866" y="332656"/>
            <a:ext cx="2731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Les coopérations</a:t>
            </a:r>
            <a:endParaRPr lang="fr-FR" sz="2400" b="1" dirty="0"/>
          </a:p>
        </p:txBody>
      </p:sp>
      <p:sp>
        <p:nvSpPr>
          <p:cNvPr id="6" name="ZoneTexte 5"/>
          <p:cNvSpPr txBox="1"/>
          <p:nvPr/>
        </p:nvSpPr>
        <p:spPr>
          <a:xfrm>
            <a:off x="5796136" y="2996952"/>
            <a:ext cx="3203848" cy="923330"/>
          </a:xfrm>
          <a:prstGeom prst="rect">
            <a:avLst/>
          </a:prstGeom>
          <a:noFill/>
        </p:spPr>
        <p:txBody>
          <a:bodyPr wrap="square" rtlCol="0">
            <a:spAutoFit/>
          </a:bodyPr>
          <a:lstStyle/>
          <a:p>
            <a:r>
              <a:rPr lang="fr-FR" dirty="0" smtClean="0"/>
              <a:t>Etablissement d’une convention nationale de moyens UPF, INSU, CNES…</a:t>
            </a:r>
            <a:endParaRPr lang="fr-FR" dirty="0"/>
          </a:p>
        </p:txBody>
      </p:sp>
    </p:spTree>
    <p:extLst>
      <p:ext uri="{BB962C8B-B14F-4D97-AF65-F5344CB8AC3E}">
        <p14:creationId xmlns:p14="http://schemas.microsoft.com/office/powerpoint/2010/main" val="3136313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91866" y="332656"/>
            <a:ext cx="3405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L’agenda OGF à Tahiti</a:t>
            </a:r>
            <a:endParaRPr lang="fr-FR" sz="2400" b="1" dirty="0"/>
          </a:p>
        </p:txBody>
      </p:sp>
      <p:sp>
        <p:nvSpPr>
          <p:cNvPr id="3" name="Rectangle 2"/>
          <p:cNvSpPr/>
          <p:nvPr/>
        </p:nvSpPr>
        <p:spPr>
          <a:xfrm>
            <a:off x="251520" y="1043444"/>
            <a:ext cx="8640960" cy="5478423"/>
          </a:xfrm>
          <a:prstGeom prst="rect">
            <a:avLst/>
          </a:prstGeom>
        </p:spPr>
        <p:txBody>
          <a:bodyPr wrap="square">
            <a:spAutoFit/>
          </a:bodyPr>
          <a:lstStyle/>
          <a:p>
            <a:pPr marL="285750" indent="-285750">
              <a:buFont typeface="Arial" panose="020B0604020202020204" pitchFamily="34" charset="0"/>
              <a:buChar char="•"/>
            </a:pPr>
            <a:r>
              <a:rPr lang="fr-FR" dirty="0" smtClean="0"/>
              <a:t>Contact avec l’ESA : F. Alvarez et S. </a:t>
            </a:r>
            <a:r>
              <a:rPr lang="fr-FR" dirty="0" err="1" smtClean="0"/>
              <a:t>Loddo</a:t>
            </a:r>
            <a:endParaRPr lang="fr-FR" dirty="0"/>
          </a:p>
          <a:p>
            <a:r>
              <a:rPr lang="fr-FR" dirty="0"/>
              <a:t> </a:t>
            </a:r>
            <a:r>
              <a:rPr lang="fr-FR" dirty="0" smtClean="0"/>
              <a:t>     Implication de Michel Starozinski (DLA/SDS) à partir de janvier 2015</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Validation géologique et électromagnétique du site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Etablissement des conditions avec TNT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Reprise des contacts avec NASA</a:t>
            </a:r>
          </a:p>
          <a:p>
            <a:r>
              <a:rPr lang="en-US" sz="1600" u="sng" dirty="0" smtClean="0"/>
              <a:t>8 </a:t>
            </a:r>
            <a:r>
              <a:rPr lang="en-US" sz="1600" u="sng" dirty="0" err="1" smtClean="0"/>
              <a:t>mai</a:t>
            </a:r>
            <a:r>
              <a:rPr lang="en-US" sz="1600" u="sng" dirty="0" smtClean="0"/>
              <a:t> 2013</a:t>
            </a:r>
          </a:p>
          <a:p>
            <a:r>
              <a:rPr lang="en-US" sz="1400" i="1" dirty="0" smtClean="0"/>
              <a:t>NASA </a:t>
            </a:r>
            <a:r>
              <a:rPr lang="en-US" sz="1400" i="1" dirty="0"/>
              <a:t>would like to add this site information to its planning tool for Geodetic infrastructure development.   Please let us know the status of the information and plans for the future site, any details would be helpful and later more can be added.  This data gathering and planning phase is fundamental to discussions to make this larger collaboration a reality</a:t>
            </a:r>
            <a:r>
              <a:rPr lang="en-US" sz="1400" i="1" dirty="0" smtClean="0"/>
              <a:t>.</a:t>
            </a:r>
          </a:p>
          <a:p>
            <a:r>
              <a:rPr lang="en-US" sz="1400" i="1" dirty="0"/>
              <a:t>Dave McCormick</a:t>
            </a:r>
            <a:endParaRPr lang="fr-FR" sz="1400" i="1" dirty="0"/>
          </a:p>
          <a:p>
            <a:r>
              <a:rPr lang="en-US" sz="1400" i="1" dirty="0"/>
              <a:t>NASA SLR Ground Network</a:t>
            </a:r>
            <a:endParaRPr lang="fr-FR" sz="1400" i="1" dirty="0"/>
          </a:p>
          <a:p>
            <a:r>
              <a:rPr lang="en-US" sz="1400" i="1" dirty="0"/>
              <a:t>office: 301-286-2354</a:t>
            </a:r>
            <a:endParaRPr lang="fr-FR" sz="1400" i="1" dirty="0"/>
          </a:p>
          <a:p>
            <a:r>
              <a:rPr lang="en-US" sz="1400" i="1" dirty="0"/>
              <a:t>cell: 301-377-2711</a:t>
            </a:r>
            <a:endParaRPr lang="fr-FR" sz="1400" i="1" dirty="0"/>
          </a:p>
          <a:p>
            <a:r>
              <a:rPr lang="en-US" sz="1400" i="1" dirty="0"/>
              <a:t>GSFC code 453</a:t>
            </a:r>
            <a:endParaRPr lang="fr-FR" sz="1400" i="1" dirty="0"/>
          </a:p>
          <a:p>
            <a:r>
              <a:rPr lang="en-US" sz="1400" i="1" dirty="0" err="1"/>
              <a:t>Bldg</a:t>
            </a:r>
            <a:r>
              <a:rPr lang="en-US" sz="1400" i="1" dirty="0"/>
              <a:t> 12, </a:t>
            </a:r>
            <a:r>
              <a:rPr lang="en-US" sz="1400" i="1" dirty="0" err="1"/>
              <a:t>Rm</a:t>
            </a:r>
            <a:r>
              <a:rPr lang="en-US" sz="1400" i="1" dirty="0"/>
              <a:t> </a:t>
            </a:r>
            <a:r>
              <a:rPr lang="en-US" sz="1400" i="1" dirty="0" smtClean="0"/>
              <a:t>E206B</a:t>
            </a:r>
          </a:p>
          <a:p>
            <a:r>
              <a:rPr lang="fr-FR" sz="1400" i="1" dirty="0" smtClean="0">
                <a:hlinkClick r:id="rId2"/>
              </a:rPr>
              <a:t>david.r.mccormick@nasa.gov</a:t>
            </a:r>
            <a:r>
              <a:rPr lang="fr-FR" sz="1400" i="1" dirty="0" smtClean="0"/>
              <a:t> </a:t>
            </a:r>
            <a:endParaRPr lang="fr-FR" sz="1400" i="1" dirty="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Visite probable avec NASA en 2015 si confirmation de TNT</a:t>
            </a:r>
            <a:endParaRPr lang="fr-FR" dirty="0"/>
          </a:p>
        </p:txBody>
      </p:sp>
    </p:spTree>
    <p:extLst>
      <p:ext uri="{BB962C8B-B14F-4D97-AF65-F5344CB8AC3E}">
        <p14:creationId xmlns:p14="http://schemas.microsoft.com/office/powerpoint/2010/main" val="2551226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80728"/>
            <a:ext cx="8640960" cy="5632311"/>
          </a:xfrm>
          <a:prstGeom prst="rect">
            <a:avLst/>
          </a:prstGeom>
        </p:spPr>
        <p:txBody>
          <a:bodyPr wrap="square">
            <a:spAutoFit/>
          </a:bodyPr>
          <a:lstStyle/>
          <a:p>
            <a:pPr algn="just"/>
            <a:r>
              <a:rPr lang="fr-FR" dirty="0" smtClean="0"/>
              <a:t>Le réseau d’Observatoires Géodésiques Fondamentaux (ou </a:t>
            </a:r>
            <a:r>
              <a:rPr lang="fr-FR" i="1" dirty="0" err="1" smtClean="0"/>
              <a:t>Core</a:t>
            </a:r>
            <a:r>
              <a:rPr lang="fr-FR" i="1" dirty="0" smtClean="0"/>
              <a:t> sites</a:t>
            </a:r>
            <a:r>
              <a:rPr lang="fr-FR" dirty="0"/>
              <a:t>)</a:t>
            </a:r>
            <a:r>
              <a:rPr lang="fr-FR" dirty="0" smtClean="0"/>
              <a:t> en cours de réalisation doit être constitué de sites d’observation de géodésie spatiale regroupant les </a:t>
            </a:r>
            <a:r>
              <a:rPr lang="fr-FR" b="1" dirty="0" smtClean="0"/>
              <a:t>4 techniques fondamentales </a:t>
            </a:r>
            <a:r>
              <a:rPr lang="fr-FR" b="1" dirty="0" err="1" smtClean="0"/>
              <a:t>colocalisées</a:t>
            </a:r>
            <a:r>
              <a:rPr lang="fr-FR" b="1" dirty="0" smtClean="0"/>
              <a:t> </a:t>
            </a:r>
            <a:r>
              <a:rPr lang="fr-FR" dirty="0" smtClean="0"/>
              <a:t>(DORIS, GNSS, SLR, VLBI) </a:t>
            </a:r>
            <a:r>
              <a:rPr lang="fr-FR" b="1" dirty="0" smtClean="0"/>
              <a:t>opérées de façon continue et pérenne</a:t>
            </a:r>
            <a:r>
              <a:rPr lang="fr-FR" dirty="0" smtClean="0"/>
              <a:t>. Ils doivent être répartis le plus possible </a:t>
            </a:r>
            <a:r>
              <a:rPr lang="fr-FR" dirty="0" err="1" smtClean="0"/>
              <a:t>homogènement</a:t>
            </a:r>
            <a:r>
              <a:rPr lang="fr-FR" dirty="0" smtClean="0"/>
              <a:t> et sur chaque plaque tectonique. La zone Pacifique repose sur Hawaï et Tahiti.</a:t>
            </a:r>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dirty="0" smtClean="0"/>
              <a:t>L’objectif métrologique attendu pour répondre aux questions actuelles de changement climatique (cycle de l’eau, élévation du niveau des océans, fonte des glaces…) par la géodésie spatiale requiert une </a:t>
            </a:r>
            <a:r>
              <a:rPr lang="fr-FR" b="1" dirty="0" smtClean="0"/>
              <a:t>précision du système de référence au mm et une stabilité de 0,1 mm/an.</a:t>
            </a:r>
          </a:p>
        </p:txBody>
      </p:sp>
      <p:sp>
        <p:nvSpPr>
          <p:cNvPr id="7170" name="Espace réservé du numéro de diapositive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B6DCD5-1621-46DD-AB56-3A337157D661}" type="slidenum">
              <a:rPr lang="fr-FR" smtClean="0">
                <a:solidFill>
                  <a:srgbClr val="898989"/>
                </a:solidFill>
                <a:latin typeface="Calibri" pitchFamily="34" charset="0"/>
              </a:rPr>
              <a:pPr eaLnBrk="1" hangingPunct="1"/>
              <a:t>3</a:t>
            </a:fld>
            <a:endParaRPr lang="fr-FR" smtClean="0">
              <a:solidFill>
                <a:srgbClr val="898989"/>
              </a:solidFill>
              <a:latin typeface="Calibri" pitchFamily="34" charset="0"/>
            </a:endParaRPr>
          </a:p>
        </p:txBody>
      </p:sp>
      <p:sp>
        <p:nvSpPr>
          <p:cNvPr id="6" name="Text Box 3"/>
          <p:cNvSpPr txBox="1">
            <a:spLocks noChangeArrowheads="1"/>
          </p:cNvSpPr>
          <p:nvPr/>
        </p:nvSpPr>
        <p:spPr bwMode="auto">
          <a:xfrm>
            <a:off x="211180" y="303039"/>
            <a:ext cx="83407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Le réseau d’Observatoires Géodésiques Fondamentaux</a:t>
            </a:r>
            <a:endParaRPr lang="fr-FR" sz="2400" b="1" dirty="0"/>
          </a:p>
        </p:txBody>
      </p:sp>
      <p:grpSp>
        <p:nvGrpSpPr>
          <p:cNvPr id="4" name="Groupe 3"/>
          <p:cNvGrpSpPr/>
          <p:nvPr/>
        </p:nvGrpSpPr>
        <p:grpSpPr>
          <a:xfrm>
            <a:off x="1952416" y="2708920"/>
            <a:ext cx="5283880" cy="2592288"/>
            <a:chOff x="1718976" y="2401099"/>
            <a:chExt cx="5688632" cy="2972117"/>
          </a:xfrm>
        </p:grpSpPr>
        <p:pic>
          <p:nvPicPr>
            <p:cNvPr id="103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976" y="2401099"/>
              <a:ext cx="5688632" cy="297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776953" y="5096217"/>
              <a:ext cx="603360" cy="247011"/>
            </a:xfrm>
            <a:prstGeom prst="rect">
              <a:avLst/>
            </a:prstGeom>
            <a:noFill/>
          </p:spPr>
          <p:txBody>
            <a:bodyPr wrap="square" rtlCol="0">
              <a:spAutoFit/>
            </a:bodyPr>
            <a:lstStyle/>
            <a:p>
              <a:r>
                <a:rPr lang="fr-FR" sz="800" i="1" dirty="0" smtClean="0"/>
                <a:t>2007</a:t>
              </a:r>
              <a:endParaRPr lang="fr-FR" sz="800" i="1" dirty="0"/>
            </a:p>
          </p:txBody>
        </p:sp>
      </p:grpSp>
    </p:spTree>
    <p:extLst>
      <p:ext uri="{BB962C8B-B14F-4D97-AF65-F5344CB8AC3E}">
        <p14:creationId xmlns:p14="http://schemas.microsoft.com/office/powerpoint/2010/main" val="2057998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24" y="435729"/>
            <a:ext cx="8458490" cy="598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0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ous-titre 2"/>
          <p:cNvSpPr>
            <a:spLocks noGrp="1"/>
          </p:cNvSpPr>
          <p:nvPr>
            <p:ph type="subTitle" idx="1"/>
          </p:nvPr>
        </p:nvSpPr>
        <p:spPr>
          <a:xfrm>
            <a:off x="323528" y="1080342"/>
            <a:ext cx="8568952" cy="5445002"/>
          </a:xfrm>
        </p:spPr>
        <p:txBody>
          <a:bodyPr/>
          <a:lstStyle/>
          <a:p>
            <a:pPr algn="l" eaLnBrk="1" hangingPunct="1"/>
            <a:r>
              <a:rPr lang="fr-FR" sz="1800" dirty="0" smtClean="0">
                <a:solidFill>
                  <a:schemeClr val="tx1"/>
                </a:solidFill>
              </a:rPr>
              <a:t>L’Observatoire Géodésique de Tahiti (OGT), dirigé par Jean-Pierre Barriot, a considérablement évolué depuis sa création en 1997. Il abrite actuellement les instruments suivants :</a:t>
            </a:r>
          </a:p>
          <a:p>
            <a:pPr marL="285750" indent="-285750" algn="l" eaLnBrk="1" hangingPunct="1">
              <a:lnSpc>
                <a:spcPct val="200000"/>
              </a:lnSpc>
              <a:buFont typeface="Arial" panose="020B0604020202020204" pitchFamily="34" charset="0"/>
              <a:buChar char="•"/>
            </a:pPr>
            <a:r>
              <a:rPr lang="fr-FR" sz="1800" dirty="0" smtClean="0">
                <a:solidFill>
                  <a:schemeClr val="tx1"/>
                </a:solidFill>
              </a:rPr>
              <a:t>une station SLR/ILRS à l’OGT</a:t>
            </a:r>
          </a:p>
          <a:p>
            <a:pPr marL="285750" indent="-285750" algn="l" eaLnBrk="1" hangingPunct="1">
              <a:lnSpc>
                <a:spcPct val="200000"/>
              </a:lnSpc>
              <a:buFont typeface="Arial" panose="020B0604020202020204" pitchFamily="34" charset="0"/>
              <a:buChar char="•"/>
            </a:pPr>
            <a:r>
              <a:rPr lang="fr-FR" sz="1800" dirty="0" smtClean="0">
                <a:solidFill>
                  <a:schemeClr val="tx1"/>
                </a:solidFill>
              </a:rPr>
              <a:t>4 GPS permanents </a:t>
            </a:r>
            <a:r>
              <a:rPr lang="fr-FR" sz="1800" dirty="0" err="1" smtClean="0">
                <a:solidFill>
                  <a:schemeClr val="tx1"/>
                </a:solidFill>
              </a:rPr>
              <a:t>colocalisés</a:t>
            </a:r>
            <a:r>
              <a:rPr lang="fr-FR" sz="1800" dirty="0" smtClean="0">
                <a:solidFill>
                  <a:schemeClr val="tx1"/>
                </a:solidFill>
              </a:rPr>
              <a:t> à l’OGT</a:t>
            </a:r>
          </a:p>
          <a:p>
            <a:pPr marL="285750" indent="-285750" algn="l" eaLnBrk="1" hangingPunct="1">
              <a:lnSpc>
                <a:spcPct val="200000"/>
              </a:lnSpc>
              <a:buFont typeface="Arial" panose="020B0604020202020204" pitchFamily="34" charset="0"/>
              <a:buChar char="•"/>
            </a:pPr>
            <a:r>
              <a:rPr lang="fr-FR" sz="1800" dirty="0" smtClean="0">
                <a:solidFill>
                  <a:schemeClr val="tx1"/>
                </a:solidFill>
              </a:rPr>
              <a:t>un GPS permanent à </a:t>
            </a:r>
            <a:r>
              <a:rPr lang="fr-FR" sz="1800" dirty="0" err="1" smtClean="0">
                <a:solidFill>
                  <a:schemeClr val="tx1"/>
                </a:solidFill>
              </a:rPr>
              <a:t>Arue</a:t>
            </a:r>
            <a:r>
              <a:rPr lang="fr-FR" sz="1800" dirty="0" smtClean="0">
                <a:solidFill>
                  <a:schemeClr val="tx1"/>
                </a:solidFill>
              </a:rPr>
              <a:t> (site IRD)</a:t>
            </a:r>
          </a:p>
          <a:p>
            <a:pPr marL="285750" indent="-285750" algn="l" eaLnBrk="1" hangingPunct="1">
              <a:lnSpc>
                <a:spcPct val="200000"/>
              </a:lnSpc>
              <a:buFont typeface="Arial" panose="020B0604020202020204" pitchFamily="34" charset="0"/>
              <a:buChar char="•"/>
            </a:pPr>
            <a:r>
              <a:rPr lang="fr-FR" sz="1800" dirty="0" smtClean="0">
                <a:solidFill>
                  <a:schemeClr val="tx1"/>
                </a:solidFill>
              </a:rPr>
              <a:t>une balise maitresse DORIS </a:t>
            </a:r>
            <a:r>
              <a:rPr lang="fr-FR" sz="1800" dirty="0" err="1" smtClean="0">
                <a:solidFill>
                  <a:schemeClr val="tx1"/>
                </a:solidFill>
              </a:rPr>
              <a:t>colocalisée</a:t>
            </a:r>
            <a:r>
              <a:rPr lang="fr-FR" sz="1800" dirty="0" smtClean="0">
                <a:solidFill>
                  <a:schemeClr val="tx1"/>
                </a:solidFill>
              </a:rPr>
              <a:t> à l’OGT</a:t>
            </a:r>
            <a:endParaRPr lang="fr-FR" sz="1800" dirty="0">
              <a:solidFill>
                <a:schemeClr val="tx1"/>
              </a:solidFill>
            </a:endParaRPr>
          </a:p>
          <a:p>
            <a:pPr marL="285750" indent="-285750" algn="l" eaLnBrk="1" hangingPunct="1">
              <a:lnSpc>
                <a:spcPct val="200000"/>
              </a:lnSpc>
              <a:buFont typeface="Arial" panose="020B0604020202020204" pitchFamily="34" charset="0"/>
              <a:buChar char="•"/>
            </a:pPr>
            <a:r>
              <a:rPr lang="fr-FR" sz="1800" dirty="0" smtClean="0">
                <a:solidFill>
                  <a:schemeClr val="tx1"/>
                </a:solidFill>
              </a:rPr>
              <a:t>un gravimètre </a:t>
            </a:r>
            <a:r>
              <a:rPr lang="fr-FR" sz="1800" dirty="0" err="1" smtClean="0">
                <a:solidFill>
                  <a:schemeClr val="tx1"/>
                </a:solidFill>
              </a:rPr>
              <a:t>gPhone</a:t>
            </a:r>
            <a:r>
              <a:rPr lang="fr-FR" sz="1800" dirty="0" smtClean="0">
                <a:solidFill>
                  <a:schemeClr val="tx1"/>
                </a:solidFill>
              </a:rPr>
              <a:t> (marée terrestre) à </a:t>
            </a:r>
            <a:r>
              <a:rPr lang="fr-FR" sz="1800" dirty="0" err="1" smtClean="0">
                <a:solidFill>
                  <a:schemeClr val="tx1"/>
                </a:solidFill>
              </a:rPr>
              <a:t>Pamatai</a:t>
            </a:r>
            <a:endParaRPr lang="fr-FR" sz="1800" dirty="0" smtClean="0">
              <a:solidFill>
                <a:schemeClr val="tx1"/>
              </a:solidFill>
            </a:endParaRPr>
          </a:p>
          <a:p>
            <a:pPr marL="285750" indent="-285750" algn="l" eaLnBrk="1" hangingPunct="1">
              <a:lnSpc>
                <a:spcPct val="200000"/>
              </a:lnSpc>
              <a:buFont typeface="Arial" panose="020B0604020202020204" pitchFamily="34" charset="0"/>
              <a:buChar char="•"/>
            </a:pPr>
            <a:r>
              <a:rPr lang="fr-FR" sz="1800" dirty="0" smtClean="0">
                <a:solidFill>
                  <a:schemeClr val="tx1"/>
                </a:solidFill>
              </a:rPr>
              <a:t>6 marégraphes avec stations GPS </a:t>
            </a:r>
          </a:p>
          <a:p>
            <a:pPr algn="l" eaLnBrk="1" hangingPunct="1"/>
            <a:r>
              <a:rPr lang="fr-FR" sz="1600" dirty="0">
                <a:solidFill>
                  <a:schemeClr val="tx1"/>
                </a:solidFill>
              </a:rPr>
              <a:t> </a:t>
            </a:r>
            <a:r>
              <a:rPr lang="fr-FR" sz="1600" dirty="0" smtClean="0">
                <a:solidFill>
                  <a:schemeClr val="tx1"/>
                </a:solidFill>
              </a:rPr>
              <a:t>       (Société, Marquises, Gambier, Australes, Tuamotu)</a:t>
            </a:r>
          </a:p>
        </p:txBody>
      </p:sp>
      <p:pic>
        <p:nvPicPr>
          <p:cNvPr id="481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8722" y="3501008"/>
            <a:ext cx="971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813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471" y="2348880"/>
            <a:ext cx="13319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8137" name="Picture 9" descr="Imag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4365104"/>
            <a:ext cx="1368425" cy="892175"/>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2758" y="1890340"/>
            <a:ext cx="14414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8139"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446" y="4941168"/>
            <a:ext cx="958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Text Box 3"/>
          <p:cNvSpPr txBox="1">
            <a:spLocks noChangeArrowheads="1"/>
          </p:cNvSpPr>
          <p:nvPr/>
        </p:nvSpPr>
        <p:spPr bwMode="auto">
          <a:xfrm>
            <a:off x="291866" y="332656"/>
            <a:ext cx="50722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Les instruments actuels de l’OGT</a:t>
            </a:r>
            <a:endParaRPr lang="fr-FR"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21025"/>
            <a:ext cx="8568952" cy="5632311"/>
          </a:xfrm>
          <a:prstGeom prst="rect">
            <a:avLst/>
          </a:prstGeom>
        </p:spPr>
        <p:txBody>
          <a:bodyPr wrap="square">
            <a:spAutoFit/>
          </a:bodyPr>
          <a:lstStyle/>
          <a:p>
            <a:r>
              <a:rPr lang="fr-FR" dirty="0"/>
              <a:t>23 juin </a:t>
            </a:r>
            <a:r>
              <a:rPr lang="fr-FR" dirty="0" smtClean="0"/>
              <a:t>2014</a:t>
            </a:r>
            <a:endParaRPr lang="fr-FR" dirty="0"/>
          </a:p>
          <a:p>
            <a:r>
              <a:rPr lang="fr-FR" dirty="0"/>
              <a:t>Visite de prospection des terrains militaires et de TNT avec P Valentin</a:t>
            </a:r>
          </a:p>
          <a:p>
            <a:r>
              <a:rPr lang="fr-FR" dirty="0"/>
              <a:t>Visite </a:t>
            </a:r>
            <a:r>
              <a:rPr lang="fr-FR" dirty="0" smtClean="0"/>
              <a:t>du </a:t>
            </a:r>
            <a:r>
              <a:rPr lang="fr-FR" dirty="0"/>
              <a:t>site TNT (filiale d’OPT) à </a:t>
            </a:r>
            <a:r>
              <a:rPr lang="fr-FR" dirty="0" err="1"/>
              <a:t>Papenoo</a:t>
            </a:r>
            <a:r>
              <a:rPr lang="fr-FR" dirty="0"/>
              <a:t> avec Clément Moune, chef de projet.</a:t>
            </a:r>
          </a:p>
          <a:p>
            <a:r>
              <a:rPr lang="fr-FR" dirty="0"/>
              <a:t>Rdv  au COMSUP-PF avec la contre-amiral Anne </a:t>
            </a:r>
            <a:r>
              <a:rPr lang="fr-FR" dirty="0" err="1"/>
              <a:t>Cullere</a:t>
            </a:r>
            <a:r>
              <a:rPr lang="fr-FR" dirty="0"/>
              <a:t>, le colonel Pierre Mingam et le capitaine Matthieu </a:t>
            </a:r>
            <a:r>
              <a:rPr lang="fr-FR" dirty="0" err="1"/>
              <a:t>Hauck</a:t>
            </a:r>
            <a:endParaRPr lang="fr-FR" dirty="0"/>
          </a:p>
          <a:p>
            <a:r>
              <a:rPr lang="fr-FR" dirty="0"/>
              <a:t> </a:t>
            </a:r>
          </a:p>
          <a:p>
            <a:r>
              <a:rPr lang="fr-FR" dirty="0"/>
              <a:t>24 juin</a:t>
            </a:r>
          </a:p>
          <a:p>
            <a:r>
              <a:rPr lang="fr-FR" dirty="0"/>
              <a:t>Rdv au ministère de la recherche avec Priscille </a:t>
            </a:r>
            <a:r>
              <a:rPr lang="fr-FR" dirty="0" err="1"/>
              <a:t>Tea</a:t>
            </a:r>
            <a:r>
              <a:rPr lang="fr-FR" dirty="0"/>
              <a:t> </a:t>
            </a:r>
            <a:r>
              <a:rPr lang="fr-FR" dirty="0" err="1"/>
              <a:t>Frogier</a:t>
            </a:r>
            <a:endParaRPr lang="fr-FR" dirty="0"/>
          </a:p>
          <a:p>
            <a:r>
              <a:rPr lang="fr-FR" dirty="0"/>
              <a:t>Rdv au Haut-Commissariat avec Lionel </a:t>
            </a:r>
            <a:r>
              <a:rPr lang="fr-FR" dirty="0" err="1"/>
              <a:t>Beffre</a:t>
            </a:r>
            <a:r>
              <a:rPr lang="fr-FR" dirty="0"/>
              <a:t> et Eric </a:t>
            </a:r>
            <a:r>
              <a:rPr lang="fr-FR" dirty="0" err="1"/>
              <a:t>Zabouraeff</a:t>
            </a:r>
            <a:endParaRPr lang="fr-FR" dirty="0"/>
          </a:p>
          <a:p>
            <a:r>
              <a:rPr lang="fr-FR" dirty="0"/>
              <a:t> </a:t>
            </a:r>
          </a:p>
          <a:p>
            <a:r>
              <a:rPr lang="fr-FR" dirty="0"/>
              <a:t>25 juin</a:t>
            </a:r>
          </a:p>
          <a:p>
            <a:r>
              <a:rPr lang="fr-FR" dirty="0"/>
              <a:t>Visite de l’OGT (Lydie Sichoix)</a:t>
            </a:r>
          </a:p>
          <a:p>
            <a:r>
              <a:rPr lang="fr-FR" dirty="0"/>
              <a:t>Rdv avec le chargé de mission pour la recherche et la technologie : Eric </a:t>
            </a:r>
            <a:r>
              <a:rPr lang="fr-FR" dirty="0" err="1"/>
              <a:t>Clua</a:t>
            </a:r>
            <a:endParaRPr lang="fr-FR" dirty="0"/>
          </a:p>
          <a:p>
            <a:r>
              <a:rPr lang="fr-FR" dirty="0"/>
              <a:t>Visite à la présidence de la PF : catr@presidence.pf</a:t>
            </a:r>
          </a:p>
          <a:p>
            <a:r>
              <a:rPr lang="fr-FR" dirty="0"/>
              <a:t>Rdv au Service de l’Urbanisme avec Pascal </a:t>
            </a:r>
            <a:r>
              <a:rPr lang="fr-FR" dirty="0" err="1"/>
              <a:t>Correia</a:t>
            </a:r>
            <a:endParaRPr lang="fr-FR" dirty="0"/>
          </a:p>
          <a:p>
            <a:r>
              <a:rPr lang="fr-FR" dirty="0"/>
              <a:t> </a:t>
            </a:r>
          </a:p>
          <a:p>
            <a:r>
              <a:rPr lang="fr-FR" dirty="0"/>
              <a:t>26 juin</a:t>
            </a:r>
          </a:p>
          <a:p>
            <a:r>
              <a:rPr lang="fr-FR" dirty="0"/>
              <a:t>Rdv à la présidence de l’UPF avec Eric Conte</a:t>
            </a:r>
          </a:p>
          <a:p>
            <a:r>
              <a:rPr lang="fr-FR" dirty="0"/>
              <a:t>Rdv avec le directeur de TNT : Jean-Claude </a:t>
            </a:r>
            <a:r>
              <a:rPr lang="fr-FR" dirty="0" err="1"/>
              <a:t>Teriierooiterai</a:t>
            </a:r>
            <a:r>
              <a:rPr lang="fr-FR" dirty="0"/>
              <a:t> et Clément Moune</a:t>
            </a:r>
          </a:p>
          <a:p>
            <a:r>
              <a:rPr lang="fr-FR" dirty="0"/>
              <a:t>Visite de la station Moblas-8 à l’OGT (Yannick Vota, Youri </a:t>
            </a:r>
            <a:r>
              <a:rPr lang="fr-FR" dirty="0" err="1"/>
              <a:t>Verschelle</a:t>
            </a:r>
            <a:r>
              <a:rPr lang="fr-FR" dirty="0" smtClean="0"/>
              <a:t>)</a:t>
            </a:r>
            <a:endParaRPr lang="fr-FR" dirty="0"/>
          </a:p>
        </p:txBody>
      </p:sp>
      <p:sp>
        <p:nvSpPr>
          <p:cNvPr id="3" name="Text Box 4"/>
          <p:cNvSpPr txBox="1">
            <a:spLocks noChangeArrowheads="1"/>
          </p:cNvSpPr>
          <p:nvPr/>
        </p:nvSpPr>
        <p:spPr bwMode="auto">
          <a:xfrm>
            <a:off x="323528" y="231031"/>
            <a:ext cx="3204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smtClean="0"/>
              <a:t>Les contacts à Tahiti</a:t>
            </a:r>
            <a:endParaRPr lang="fr-FR" sz="2400" b="1" dirty="0"/>
          </a:p>
        </p:txBody>
      </p:sp>
    </p:spTree>
    <p:extLst>
      <p:ext uri="{BB962C8B-B14F-4D97-AF65-F5344CB8AC3E}">
        <p14:creationId xmlns:p14="http://schemas.microsoft.com/office/powerpoint/2010/main" val="92523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BROTHER\1AD01.JPG"/>
          <p:cNvPicPr>
            <a:picLocks noChangeAspect="1" noChangeArrowheads="1"/>
          </p:cNvPicPr>
          <p:nvPr/>
        </p:nvPicPr>
        <p:blipFill rotWithShape="1">
          <a:blip r:embed="rId2">
            <a:extLst>
              <a:ext uri="{28A0092B-C50C-407E-A947-70E740481C1C}">
                <a14:useLocalDpi xmlns:a14="http://schemas.microsoft.com/office/drawing/2010/main" val="0"/>
              </a:ext>
            </a:extLst>
          </a:blip>
          <a:srcRect t="1683" b="36088"/>
          <a:stretch/>
        </p:blipFill>
        <p:spPr bwMode="auto">
          <a:xfrm>
            <a:off x="899592" y="188640"/>
            <a:ext cx="7412037" cy="651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91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ONNEES\OGF\Tahiti_2014\site_O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827088"/>
            <a:ext cx="8447087" cy="5202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avec flèche 5"/>
          <p:cNvCxnSpPr/>
          <p:nvPr/>
        </p:nvCxnSpPr>
        <p:spPr>
          <a:xfrm flipH="1">
            <a:off x="4932040" y="620688"/>
            <a:ext cx="864096" cy="21602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4067944" y="3861048"/>
            <a:ext cx="1440160" cy="23042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211960" y="6165304"/>
            <a:ext cx="2736304" cy="369332"/>
          </a:xfrm>
          <a:prstGeom prst="rect">
            <a:avLst/>
          </a:prstGeom>
          <a:noFill/>
        </p:spPr>
        <p:txBody>
          <a:bodyPr wrap="square" rtlCol="0">
            <a:spAutoFit/>
          </a:bodyPr>
          <a:lstStyle/>
          <a:p>
            <a:r>
              <a:rPr lang="fr-FR" dirty="0" smtClean="0"/>
              <a:t>Antennes GNSS et DORIS</a:t>
            </a:r>
            <a:endParaRPr lang="fr-FR" dirty="0"/>
          </a:p>
        </p:txBody>
      </p:sp>
      <p:sp>
        <p:nvSpPr>
          <p:cNvPr id="13" name="ZoneTexte 12"/>
          <p:cNvSpPr txBox="1"/>
          <p:nvPr/>
        </p:nvSpPr>
        <p:spPr>
          <a:xfrm>
            <a:off x="4427984" y="264297"/>
            <a:ext cx="2880320" cy="369332"/>
          </a:xfrm>
          <a:prstGeom prst="rect">
            <a:avLst/>
          </a:prstGeom>
          <a:noFill/>
        </p:spPr>
        <p:txBody>
          <a:bodyPr wrap="square" rtlCol="0">
            <a:spAutoFit/>
          </a:bodyPr>
          <a:lstStyle/>
          <a:p>
            <a:r>
              <a:rPr lang="fr-FR" dirty="0" smtClean="0"/>
              <a:t>Remorques laser MOBLAS-8</a:t>
            </a:r>
            <a:endParaRPr lang="fr-FR" dirty="0"/>
          </a:p>
        </p:txBody>
      </p:sp>
      <p:sp>
        <p:nvSpPr>
          <p:cNvPr id="11" name="ZoneTexte 10"/>
          <p:cNvSpPr txBox="1"/>
          <p:nvPr/>
        </p:nvSpPr>
        <p:spPr>
          <a:xfrm>
            <a:off x="323528" y="231031"/>
            <a:ext cx="3332001" cy="461665"/>
          </a:xfrm>
          <a:prstGeom prst="rect">
            <a:avLst/>
          </a:prstGeom>
          <a:noFill/>
        </p:spPr>
        <p:txBody>
          <a:bodyPr wrap="square" rtlCol="0">
            <a:spAutoFit/>
          </a:bodyPr>
          <a:lstStyle/>
          <a:p>
            <a:r>
              <a:rPr lang="fr-FR" sz="2400" b="1" dirty="0" smtClean="0"/>
              <a:t>Le site de l’UPF</a:t>
            </a:r>
            <a:endParaRPr lang="fr-FR" sz="2400" b="1" dirty="0"/>
          </a:p>
        </p:txBody>
      </p:sp>
    </p:spTree>
    <p:extLst>
      <p:ext uri="{BB962C8B-B14F-4D97-AF65-F5344CB8AC3E}">
        <p14:creationId xmlns:p14="http://schemas.microsoft.com/office/powerpoint/2010/main" val="580482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ONNEES\OGF\Tahiti_2014\la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0" y="404664"/>
            <a:ext cx="5791200" cy="295116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DONNEES\OGF\Tahiti_2014\anten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190" y="2924944"/>
            <a:ext cx="7013730" cy="354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2457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1504</Words>
  <Application>Microsoft Office PowerPoint</Application>
  <PresentationFormat>Affichage à l'écran (4:3)</PresentationFormat>
  <Paragraphs>158</Paragraphs>
  <Slides>25</Slides>
  <Notes>1</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biancaler</cp:lastModifiedBy>
  <cp:revision>34</cp:revision>
  <dcterms:modified xsi:type="dcterms:W3CDTF">2014-11-03T10:27:21Z</dcterms:modified>
</cp:coreProperties>
</file>